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256" r:id="rId2"/>
    <p:sldId id="289" r:id="rId3"/>
    <p:sldId id="290" r:id="rId4"/>
    <p:sldId id="281" r:id="rId5"/>
    <p:sldId id="282" r:id="rId6"/>
    <p:sldId id="283" r:id="rId7"/>
    <p:sldId id="284" r:id="rId8"/>
    <p:sldId id="285" r:id="rId9"/>
    <p:sldId id="287" r:id="rId10"/>
    <p:sldId id="298" r:id="rId11"/>
    <p:sldId id="297" r:id="rId12"/>
    <p:sldId id="273" r:id="rId13"/>
    <p:sldId id="277" r:id="rId14"/>
    <p:sldId id="276" r:id="rId15"/>
    <p:sldId id="274" r:id="rId16"/>
    <p:sldId id="275" r:id="rId17"/>
    <p:sldId id="272" r:id="rId18"/>
    <p:sldId id="292" r:id="rId19"/>
    <p:sldId id="293" r:id="rId20"/>
    <p:sldId id="267" r:id="rId2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E7EFB"/>
    <a:srgbClr val="3F3F3F"/>
    <a:srgbClr val="252525"/>
    <a:srgbClr val="AB6E45"/>
    <a:srgbClr val="A0441D"/>
    <a:srgbClr val="BC6210"/>
    <a:srgbClr val="3F3333"/>
    <a:srgbClr val="B60F24"/>
    <a:srgbClr val="010400"/>
    <a:srgbClr val="74D28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691" autoAdjust="0"/>
    <p:restoredTop sz="72029" autoAdjust="0"/>
  </p:normalViewPr>
  <p:slideViewPr>
    <p:cSldViewPr snapToGrid="0" snapToObjects="1">
      <p:cViewPr varScale="1">
        <p:scale>
          <a:sx n="81" d="100"/>
          <a:sy n="81" d="100"/>
        </p:scale>
        <p:origin x="-816" y="-10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305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9" d="100"/>
          <a:sy n="99" d="100"/>
        </p:scale>
        <p:origin x="-2368" y="-10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handoutMaster" Target="handoutMasters/handoutMaster1.xml"/><Relationship Id="rId24" Type="http://schemas.openxmlformats.org/officeDocument/2006/relationships/printerSettings" Target="printerSettings/printerSettings1.bin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31BE94-7A43-43D6-83C9-DB298EBFE884}" type="datetimeFigureOut">
              <a:rPr lang="en-US" smtClean="0"/>
              <a:pPr/>
              <a:t>3/25/12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0FB129-917C-4F5B-8C90-2F655371AC8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83040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513EB8-CCE5-4719-BE6C-C413A02AE8D1}" type="datetimeFigureOut">
              <a:rPr lang="en-US" smtClean="0"/>
              <a:pPr/>
              <a:t>3/25/12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2E2138-1F09-4B58-B9A1-54672F1051A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8143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Thank</a:t>
            </a:r>
            <a:r>
              <a:rPr lang="en-US" baseline="0" dirty="0" smtClean="0"/>
              <a:t> you for having me</a:t>
            </a:r>
          </a:p>
          <a:p>
            <a:r>
              <a:rPr lang="en-US" baseline="0" dirty="0" smtClean="0"/>
              <a:t>I’m really glad and honored to be here</a:t>
            </a:r>
          </a:p>
          <a:p>
            <a:r>
              <a:rPr lang="en-US" baseline="0" dirty="0" smtClean="0"/>
              <a:t>What a great event this is…how about a quick round of applause once again for </a:t>
            </a:r>
            <a:r>
              <a:rPr lang="en-US" baseline="0" dirty="0" err="1" smtClean="0"/>
              <a:t>posscon</a:t>
            </a:r>
            <a:r>
              <a:rPr lang="en-US" baseline="0" dirty="0" smtClean="0"/>
              <a:t> </a:t>
            </a:r>
            <a:r>
              <a:rPr lang="en-US" baseline="0" dirty="0" smtClean="0">
                <a:sym typeface="Wingdings"/>
              </a:rPr>
              <a:t>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E2138-1F09-4B58-B9A1-54672F1051A9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SPARC we open source more and more everyday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 are embracing the model more fully and learning from it</a:t>
            </a:r>
          </a:p>
          <a:p>
            <a:endParaRPr lang="en-US" sz="1200" dirty="0" smtClean="0"/>
          </a:p>
          <a:p>
            <a:r>
              <a:rPr lang="en-US" sz="1200" dirty="0" smtClean="0"/>
              <a:t>Too</a:t>
            </a:r>
            <a:r>
              <a:rPr lang="en-US" sz="1200" baseline="0" dirty="0" smtClean="0"/>
              <a:t> often we hold onto this “thing” we’ve created and put it in a box thinking we’re either keeping it’s value or making it more valuable</a:t>
            </a:r>
          </a:p>
          <a:p>
            <a:r>
              <a:rPr lang="en-US" sz="1200" baseline="0" dirty="0" smtClean="0"/>
              <a:t>When in fact, that’s really not the case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If anything, sharing it and allowing others to make it better gives it increased value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Facebook &amp; Datacenters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- how to build them</a:t>
            </a:r>
          </a:p>
          <a:p>
            <a:r>
              <a:rPr lang="en-US" sz="12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Google – </a:t>
            </a:r>
            <a:r>
              <a:rPr lang="en-US" sz="1200" b="1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MapReduce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community promise</a:t>
            </a:r>
          </a:p>
          <a:p>
            <a:r>
              <a:rPr lang="en-US" sz="12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Yahoo – </a:t>
            </a:r>
            <a:r>
              <a:rPr lang="en-US" sz="1200" b="1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hadoop</a:t>
            </a:r>
            <a:endParaRPr lang="en-US" sz="1200" b="1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So, let me show you a few of the things that SPARC open sources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E2138-1F09-4B58-B9A1-54672F1051A9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7158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</a:t>
            </a:r>
            <a:r>
              <a:rPr lang="en-US" baseline="0" dirty="0" smtClean="0"/>
              <a:t> have </a:t>
            </a:r>
            <a:r>
              <a:rPr lang="en-US" b="1" baseline="0" dirty="0" smtClean="0"/>
              <a:t>transparency at every level</a:t>
            </a:r>
            <a:r>
              <a:rPr lang="en-US" baseline="0" dirty="0" smtClean="0"/>
              <a:t> here at SPARC that starts once you walk into the building</a:t>
            </a:r>
          </a:p>
          <a:p>
            <a:endParaRPr lang="en-US" baseline="0" dirty="0" smtClean="0"/>
          </a:p>
          <a:p>
            <a:r>
              <a:rPr lang="en-US" b="1" baseline="0" dirty="0" smtClean="0"/>
              <a:t>What you may see – dogs, </a:t>
            </a:r>
            <a:r>
              <a:rPr lang="en-US" b="1" baseline="0" dirty="0" err="1" smtClean="0"/>
              <a:t>nerf</a:t>
            </a:r>
            <a:r>
              <a:rPr lang="en-US" b="1" baseline="0" dirty="0" smtClean="0"/>
              <a:t> darts, beer, </a:t>
            </a:r>
            <a:r>
              <a:rPr lang="en-US" b="1" baseline="0" dirty="0" err="1" smtClean="0"/>
              <a:t>ping-pong</a:t>
            </a:r>
            <a:r>
              <a:rPr lang="en-US" b="1" baseline="0" dirty="0" smtClean="0"/>
              <a:t>, collaboration, whiteboard, backlogs, project progress, music, </a:t>
            </a:r>
            <a:r>
              <a:rPr lang="en-US" b="1" baseline="0" dirty="0" err="1" smtClean="0"/>
              <a:t>ppl</a:t>
            </a:r>
            <a:r>
              <a:rPr lang="en-US" b="1" baseline="0" dirty="0" smtClean="0"/>
              <a:t> on FB, meetings</a:t>
            </a:r>
          </a:p>
          <a:p>
            <a:endParaRPr lang="en-US" baseline="0" dirty="0" smtClean="0"/>
          </a:p>
          <a:p>
            <a:r>
              <a:rPr lang="en-US" baseline="0" dirty="0" smtClean="0"/>
              <a:t>Cop and his tour</a:t>
            </a:r>
          </a:p>
          <a:p>
            <a:endParaRPr lang="en-US" baseline="0" dirty="0" smtClean="0"/>
          </a:p>
          <a:p>
            <a:r>
              <a:rPr lang="en-US" baseline="0" dirty="0" smtClean="0"/>
              <a:t>So how is this open source?</a:t>
            </a:r>
          </a:p>
          <a:p>
            <a:r>
              <a:rPr lang="en-US" baseline="0" dirty="0" smtClean="0"/>
              <a:t>We show you everything and </a:t>
            </a:r>
          </a:p>
          <a:p>
            <a:r>
              <a:rPr lang="en-US" baseline="0" dirty="0" smtClean="0"/>
              <a:t>We solicit feedback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E2138-1F09-4B58-B9A1-54672F1051A9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4525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Describe</a:t>
            </a:r>
            <a:r>
              <a:rPr lang="en-US" b="1" baseline="0" dirty="0" smtClean="0"/>
              <a:t> the event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Teams dressed up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Food &amp; beverages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Caffeine and beer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Games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All ages</a:t>
            </a:r>
          </a:p>
          <a:p>
            <a:pPr marL="171450" indent="-171450">
              <a:buFontTx/>
              <a:buChar char="-"/>
            </a:pPr>
            <a:endParaRPr lang="en-US" baseline="0" dirty="0" smtClean="0"/>
          </a:p>
          <a:p>
            <a:pPr marL="0" indent="0">
              <a:buFontTx/>
              <a:buNone/>
            </a:pPr>
            <a:r>
              <a:rPr lang="en-US" baseline="0" dirty="0" smtClean="0"/>
              <a:t>Tell how great the event was and what it was like</a:t>
            </a:r>
          </a:p>
          <a:p>
            <a:pPr marL="0" indent="0">
              <a:buFontTx/>
              <a:buNone/>
            </a:pPr>
            <a:endParaRPr lang="en-US" baseline="0" dirty="0" smtClean="0"/>
          </a:p>
          <a:p>
            <a:pPr marL="0" indent="0">
              <a:buFontTx/>
              <a:buNone/>
            </a:pPr>
            <a:r>
              <a:rPr lang="en-US" baseline="0" dirty="0" smtClean="0"/>
              <a:t>So how is this open source?</a:t>
            </a:r>
          </a:p>
          <a:p>
            <a:r>
              <a:rPr lang="en-US" baseline="0" dirty="0" smtClean="0"/>
              <a:t>Open source the code back to the community</a:t>
            </a:r>
          </a:p>
          <a:p>
            <a:r>
              <a:rPr lang="en-US" baseline="0" dirty="0" smtClean="0"/>
              <a:t>Volunteers to help us run it</a:t>
            </a:r>
          </a:p>
          <a:p>
            <a:r>
              <a:rPr lang="en-US" baseline="0" dirty="0" smtClean="0"/>
              <a:t>Winnings donated back to charity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E2138-1F09-4B58-B9A1-54672F1051A9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1005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Why do we have SPARC</a:t>
            </a:r>
            <a:r>
              <a:rPr lang="en-US" baseline="0" dirty="0" smtClean="0"/>
              <a:t> U</a:t>
            </a:r>
          </a:p>
          <a:p>
            <a:endParaRPr lang="en-US" baseline="0" dirty="0" smtClean="0"/>
          </a:p>
          <a:p>
            <a:r>
              <a:rPr lang="en-US" b="1" baseline="0" dirty="0" smtClean="0"/>
              <a:t>lunch-and-learns, Hosting user groups, multi-day long classes; android development for example, Certifications</a:t>
            </a:r>
          </a:p>
          <a:p>
            <a:endParaRPr lang="en-US" baseline="0" dirty="0" smtClean="0"/>
          </a:p>
          <a:p>
            <a:r>
              <a:rPr lang="en-US" baseline="0" dirty="0" smtClean="0"/>
              <a:t>We have even hosted </a:t>
            </a:r>
            <a:r>
              <a:rPr lang="en-US" b="1" baseline="0" dirty="0" err="1" smtClean="0"/>
              <a:t>GitHub</a:t>
            </a:r>
            <a:r>
              <a:rPr lang="en-US" baseline="0" dirty="0" smtClean="0"/>
              <a:t>, </a:t>
            </a:r>
            <a:r>
              <a:rPr lang="en-US" b="1" baseline="0" dirty="0" err="1" smtClean="0"/>
              <a:t>VMWare</a:t>
            </a:r>
            <a:r>
              <a:rPr lang="en-US" b="1" baseline="0" dirty="0" smtClean="0"/>
              <a:t>, Healthy Lifestyles, Employee Recognition </a:t>
            </a:r>
            <a:r>
              <a:rPr lang="en-US" baseline="0" dirty="0" smtClean="0"/>
              <a:t>the list goes on</a:t>
            </a:r>
          </a:p>
          <a:p>
            <a:r>
              <a:rPr lang="en-US" baseline="0" dirty="0" err="1" smtClean="0"/>
              <a:t>Github</a:t>
            </a:r>
            <a:r>
              <a:rPr lang="en-US" baseline="0" dirty="0" smtClean="0"/>
              <a:t> and going for drinks afterward</a:t>
            </a:r>
          </a:p>
          <a:p>
            <a:endParaRPr lang="en-US" baseline="0" dirty="0" smtClean="0"/>
          </a:p>
          <a:p>
            <a:r>
              <a:rPr lang="en-US" b="1" baseline="0" dirty="0" err="1" smtClean="0"/>
              <a:t>InHouse</a:t>
            </a:r>
            <a:r>
              <a:rPr lang="en-US" b="1" baseline="0" dirty="0" smtClean="0"/>
              <a:t> open source software</a:t>
            </a:r>
            <a:endParaRPr lang="en-US" b="1" dirty="0" smtClean="0"/>
          </a:p>
          <a:p>
            <a:endParaRPr lang="en-US" dirty="0" smtClean="0"/>
          </a:p>
          <a:p>
            <a:r>
              <a:rPr lang="en-US" dirty="0" smtClean="0"/>
              <a:t>So how is this open source?</a:t>
            </a:r>
          </a:p>
          <a:p>
            <a:r>
              <a:rPr lang="en-US" baseline="0" dirty="0" smtClean="0"/>
              <a:t>open to the </a:t>
            </a:r>
            <a:r>
              <a:rPr lang="en-US" b="1" baseline="0" dirty="0" smtClean="0"/>
              <a:t>public </a:t>
            </a:r>
          </a:p>
          <a:p>
            <a:r>
              <a:rPr lang="en-US" b="1" baseline="0" dirty="0" smtClean="0"/>
              <a:t>Team members generate content</a:t>
            </a:r>
          </a:p>
          <a:p>
            <a:r>
              <a:rPr lang="en-US" b="1" baseline="0" dirty="0" smtClean="0"/>
              <a:t>Surveys and feedback on how to make it better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E2138-1F09-4B58-B9A1-54672F1051A9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7093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Who </a:t>
            </a:r>
            <a:r>
              <a:rPr lang="en-US" dirty="0" smtClean="0"/>
              <a:t>believes</a:t>
            </a:r>
            <a:r>
              <a:rPr lang="en-US" baseline="0" dirty="0" smtClean="0"/>
              <a:t> they have a </a:t>
            </a:r>
            <a:r>
              <a:rPr lang="en-US" b="1" baseline="0" dirty="0" smtClean="0"/>
              <a:t>good idea</a:t>
            </a:r>
            <a:r>
              <a:rPr lang="en-US" baseline="0" dirty="0" smtClean="0"/>
              <a:t>?</a:t>
            </a:r>
          </a:p>
          <a:p>
            <a:r>
              <a:rPr lang="en-US" baseline="0" dirty="0" smtClean="0"/>
              <a:t>Anyone who has tried to </a:t>
            </a:r>
            <a:r>
              <a:rPr lang="en-US" b="1" baseline="0" dirty="0" smtClean="0"/>
              <a:t>start their own business </a:t>
            </a:r>
            <a:r>
              <a:rPr lang="en-US" baseline="0" dirty="0" smtClean="0"/>
              <a:t>knows it hard…</a:t>
            </a:r>
            <a:r>
              <a:rPr lang="en-US" b="1" baseline="0" dirty="0" smtClean="0"/>
              <a:t>it’s damn hard</a:t>
            </a:r>
            <a:r>
              <a:rPr lang="en-US" baseline="0" dirty="0" smtClean="0"/>
              <a:t>.</a:t>
            </a:r>
          </a:p>
          <a:p>
            <a:endParaRPr lang="en-US" baseline="0" dirty="0" smtClean="0"/>
          </a:p>
          <a:p>
            <a:r>
              <a:rPr lang="en-US" b="1" baseline="0" dirty="0" smtClean="0"/>
              <a:t>open source SPARC’s SDLC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="1" baseline="0" dirty="0" smtClean="0"/>
              <a:t>Application stage </a:t>
            </a:r>
            <a:r>
              <a:rPr lang="en-US" baseline="0" dirty="0" smtClean="0"/>
              <a:t>and if it’s a good idea we move forward from </a:t>
            </a:r>
            <a:r>
              <a:rPr lang="en-US" b="1" baseline="0" dirty="0" smtClean="0"/>
              <a:t>alpha </a:t>
            </a:r>
            <a:r>
              <a:rPr lang="en-US" baseline="0" dirty="0" smtClean="0"/>
              <a:t>all the way to </a:t>
            </a:r>
            <a:r>
              <a:rPr lang="en-US" b="1" baseline="0" dirty="0" smtClean="0"/>
              <a:t>release to production</a:t>
            </a:r>
            <a:endParaRPr lang="en-US" baseline="0" dirty="0" smtClean="0"/>
          </a:p>
          <a:p>
            <a:r>
              <a:rPr lang="en-US" b="1" baseline="0" dirty="0" smtClean="0"/>
              <a:t>First round Q1 </a:t>
            </a:r>
            <a:r>
              <a:rPr lang="en-US" baseline="0" dirty="0" smtClean="0"/>
              <a:t>this year and by </a:t>
            </a:r>
            <a:r>
              <a:rPr lang="en-US" b="1" baseline="0" dirty="0" smtClean="0"/>
              <a:t>6/1 SPARC will new product</a:t>
            </a:r>
          </a:p>
          <a:p>
            <a:r>
              <a:rPr lang="en-US" b="1" baseline="0" dirty="0" smtClean="0"/>
              <a:t>One </a:t>
            </a:r>
            <a:r>
              <a:rPr lang="en-US" baseline="0" dirty="0" smtClean="0"/>
              <a:t>of the </a:t>
            </a:r>
            <a:r>
              <a:rPr lang="en-US" b="1" baseline="0" dirty="0" smtClean="0"/>
              <a:t>ventures </a:t>
            </a:r>
            <a:r>
              <a:rPr lang="en-US" baseline="0" dirty="0" smtClean="0"/>
              <a:t>is even being funded by someone </a:t>
            </a:r>
            <a:r>
              <a:rPr lang="en-US" b="1" baseline="0" dirty="0" smtClean="0"/>
              <a:t>outside of SPARC</a:t>
            </a:r>
            <a:r>
              <a:rPr lang="en-US" baseline="0" dirty="0" smtClean="0"/>
              <a:t>.</a:t>
            </a:r>
          </a:p>
          <a:p>
            <a:endParaRPr lang="en-US" baseline="0" dirty="0" smtClean="0"/>
          </a:p>
          <a:p>
            <a:r>
              <a:rPr lang="en-US" baseline="0" dirty="0" smtClean="0"/>
              <a:t>At the end the </a:t>
            </a:r>
            <a:r>
              <a:rPr lang="en-US" b="1" baseline="0" dirty="0" smtClean="0"/>
              <a:t>venture team </a:t>
            </a:r>
            <a:r>
              <a:rPr lang="en-US" baseline="0" dirty="0" smtClean="0"/>
              <a:t>gets to be </a:t>
            </a:r>
            <a:r>
              <a:rPr lang="en-US" b="1" baseline="0" dirty="0" smtClean="0"/>
              <a:t>mini CEOs </a:t>
            </a:r>
            <a:r>
              <a:rPr lang="en-US" baseline="0" dirty="0" smtClean="0"/>
              <a:t>basically.</a:t>
            </a:r>
          </a:p>
          <a:p>
            <a:r>
              <a:rPr lang="en-US" baseline="0" dirty="0" smtClean="0"/>
              <a:t>From </a:t>
            </a:r>
            <a:r>
              <a:rPr lang="en-US" b="1" baseline="0" dirty="0" smtClean="0"/>
              <a:t>ownership </a:t>
            </a:r>
            <a:r>
              <a:rPr lang="en-US" baseline="0" dirty="0" smtClean="0"/>
              <a:t>to </a:t>
            </a:r>
            <a:r>
              <a:rPr lang="en-US" b="1" baseline="0" dirty="0" smtClean="0"/>
              <a:t>profits</a:t>
            </a:r>
          </a:p>
          <a:p>
            <a:endParaRPr lang="en-US" b="1" baseline="0" dirty="0" smtClean="0"/>
          </a:p>
          <a:p>
            <a:r>
              <a:rPr lang="en-US" b="0" baseline="0" dirty="0" smtClean="0"/>
              <a:t>Venture getting outside funding</a:t>
            </a:r>
          </a:p>
          <a:p>
            <a:endParaRPr lang="en-US" b="1" baseline="0" dirty="0" smtClean="0"/>
          </a:p>
          <a:p>
            <a:r>
              <a:rPr lang="en-US" b="0" baseline="0" dirty="0" smtClean="0"/>
              <a:t>So how is this open source?</a:t>
            </a:r>
          </a:p>
          <a:p>
            <a:r>
              <a:rPr lang="en-US" b="1" baseline="0" dirty="0" smtClean="0"/>
              <a:t>SPARC open sources its entire SDLC </a:t>
            </a:r>
          </a:p>
          <a:p>
            <a:r>
              <a:rPr lang="en-US" b="1" baseline="0" dirty="0" smtClean="0"/>
              <a:t>and the resources that go along with 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E2138-1F09-4B58-B9A1-54672F1051A9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6015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We basically just give this stuff away</a:t>
            </a:r>
            <a:r>
              <a:rPr lang="en-US" baseline="0" dirty="0" smtClean="0"/>
              <a:t> </a:t>
            </a:r>
            <a:r>
              <a:rPr lang="en-US" baseline="0" dirty="0" smtClean="0">
                <a:sym typeface="Wingdings"/>
              </a:rPr>
              <a:t>  we</a:t>
            </a:r>
            <a:r>
              <a:rPr lang="fr-FR" baseline="0" dirty="0" smtClean="0">
                <a:sym typeface="Wingdings"/>
              </a:rPr>
              <a:t>’</a:t>
            </a:r>
            <a:r>
              <a:rPr lang="en-US" baseline="0" dirty="0" err="1" smtClean="0">
                <a:sym typeface="Wingdings"/>
              </a:rPr>
              <a:t>ve</a:t>
            </a:r>
            <a:r>
              <a:rPr lang="en-US" baseline="0" dirty="0" smtClean="0">
                <a:sym typeface="Wingdings"/>
              </a:rPr>
              <a:t> given all the below away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>
              <a:sym typeface="Wingding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>
                <a:sym typeface="Wingdings"/>
              </a:rPr>
              <a:t>Check-in Process is shared and feedback is gather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>
                <a:sym typeface="Wingdings"/>
              </a:rPr>
              <a:t>	</a:t>
            </a:r>
            <a:r>
              <a:rPr lang="en-US" b="1" baseline="0" dirty="0" smtClean="0">
                <a:sym typeface="Wingdings"/>
              </a:rPr>
              <a:t>Team Members have the ability to contribute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>
                <a:sym typeface="Wingdings"/>
              </a:rPr>
              <a:t>	</a:t>
            </a:r>
            <a:r>
              <a:rPr lang="en-US" b="1" baseline="0" dirty="0" smtClean="0">
                <a:sym typeface="Wingdings"/>
              </a:rPr>
              <a:t>Normal beer for example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>
                <a:sym typeface="Wingdings"/>
              </a:rPr>
              <a:t>	</a:t>
            </a:r>
            <a:r>
              <a:rPr lang="en-US" b="1" baseline="0" dirty="0" smtClean="0">
                <a:sym typeface="Wingdings"/>
              </a:rPr>
              <a:t>Better chairs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Annual Review Process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	</a:t>
            </a:r>
            <a:r>
              <a:rPr lang="en-US" b="1" baseline="0" dirty="0" smtClean="0"/>
              <a:t>Team Members </a:t>
            </a:r>
            <a:r>
              <a:rPr lang="en-US" baseline="0" dirty="0" smtClean="0"/>
              <a:t>have actually helped </a:t>
            </a:r>
            <a:r>
              <a:rPr lang="en-US" b="1" baseline="0" dirty="0" smtClean="0"/>
              <a:t>shape it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baseline="0" dirty="0" smtClean="0"/>
              <a:t>	Other companies have made it better</a:t>
            </a:r>
            <a:endParaRPr lang="en-US" baseline="0" dirty="0" smtClean="0"/>
          </a:p>
          <a:p>
            <a:r>
              <a:rPr lang="en-US" baseline="0" dirty="0" smtClean="0"/>
              <a:t>Goal Setting</a:t>
            </a:r>
          </a:p>
          <a:p>
            <a:r>
              <a:rPr lang="en-US" baseline="0" dirty="0" smtClean="0"/>
              <a:t>	Many </a:t>
            </a:r>
            <a:r>
              <a:rPr lang="en-US" b="1" baseline="0" dirty="0" smtClean="0"/>
              <a:t>companies </a:t>
            </a:r>
            <a:r>
              <a:rPr lang="en-US" baseline="0" dirty="0" smtClean="0"/>
              <a:t>feed from the </a:t>
            </a:r>
            <a:r>
              <a:rPr lang="en-US" b="1" baseline="0" dirty="0" smtClean="0"/>
              <a:t>executive level down</a:t>
            </a:r>
          </a:p>
          <a:p>
            <a:r>
              <a:rPr lang="en-US" baseline="0" dirty="0" smtClean="0"/>
              <a:t>	</a:t>
            </a:r>
            <a:r>
              <a:rPr lang="en-US" b="1" baseline="0" dirty="0" smtClean="0"/>
              <a:t>We </a:t>
            </a:r>
            <a:r>
              <a:rPr lang="en-US" baseline="0" dirty="0" smtClean="0"/>
              <a:t>have the </a:t>
            </a:r>
            <a:r>
              <a:rPr lang="en-US" b="1" baseline="0" dirty="0" smtClean="0"/>
              <a:t>team members </a:t>
            </a:r>
            <a:r>
              <a:rPr lang="en-US" b="0" baseline="0" dirty="0" smtClean="0"/>
              <a:t>define goals for the company</a:t>
            </a:r>
            <a:endParaRPr lang="en-US" b="1" baseline="0" dirty="0" smtClean="0"/>
          </a:p>
          <a:p>
            <a:r>
              <a:rPr lang="en-US" baseline="0" dirty="0" smtClean="0"/>
              <a:t>	Shared with other companies and contributed to by other companies</a:t>
            </a:r>
          </a:p>
          <a:p>
            <a:endParaRPr lang="en-US" baseline="0" dirty="0" smtClean="0"/>
          </a:p>
          <a:p>
            <a:r>
              <a:rPr lang="en-US" baseline="0" dirty="0" smtClean="0"/>
              <a:t>How is this open source?</a:t>
            </a:r>
          </a:p>
          <a:p>
            <a:r>
              <a:rPr lang="en-US" dirty="0" smtClean="0"/>
              <a:t>All</a:t>
            </a:r>
            <a:r>
              <a:rPr lang="en-US" baseline="0" dirty="0" smtClean="0"/>
              <a:t> of </a:t>
            </a:r>
            <a:r>
              <a:rPr lang="en-US" b="1" baseline="0" dirty="0" smtClean="0"/>
              <a:t>our company contributes to our HR processes</a:t>
            </a:r>
          </a:p>
          <a:p>
            <a:r>
              <a:rPr lang="en-US" baseline="0" dirty="0" smtClean="0"/>
              <a:t>All of our </a:t>
            </a:r>
            <a:r>
              <a:rPr lang="en-US" b="1" baseline="0" dirty="0" smtClean="0"/>
              <a:t>HR processes are shared and contributed </a:t>
            </a:r>
            <a:r>
              <a:rPr lang="en-US" baseline="0" dirty="0" smtClean="0"/>
              <a:t>to by others</a:t>
            </a:r>
          </a:p>
          <a:p>
            <a:r>
              <a:rPr lang="en-US" baseline="0" dirty="0" smtClean="0"/>
              <a:t>Only </a:t>
            </a:r>
            <a:r>
              <a:rPr lang="en-US" b="1" baseline="0" dirty="0" smtClean="0"/>
              <a:t>making</a:t>
            </a:r>
            <a:r>
              <a:rPr lang="en-US" baseline="0" dirty="0" smtClean="0"/>
              <a:t> them </a:t>
            </a:r>
            <a:r>
              <a:rPr lang="en-US" b="1" baseline="0" dirty="0" smtClean="0"/>
              <a:t>stronger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E2138-1F09-4B58-B9A1-54672F1051A9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1508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Some of our newest</a:t>
            </a:r>
            <a:r>
              <a:rPr lang="en-US" baseline="0" dirty="0" smtClean="0"/>
              <a:t> hires </a:t>
            </a:r>
            <a:r>
              <a:rPr lang="en-US" baseline="0" dirty="0" smtClean="0">
                <a:sym typeface="Wingdings"/>
              </a:rPr>
              <a:t></a:t>
            </a:r>
          </a:p>
          <a:p>
            <a:endParaRPr lang="en-US" dirty="0" smtClean="0"/>
          </a:p>
          <a:p>
            <a:r>
              <a:rPr lang="en-US" b="1" dirty="0" smtClean="0"/>
              <a:t>Interview process</a:t>
            </a:r>
          </a:p>
          <a:p>
            <a:r>
              <a:rPr lang="en-US" dirty="0" smtClean="0"/>
              <a:t>	Anyone can</a:t>
            </a:r>
            <a:r>
              <a:rPr lang="en-US" baseline="0" dirty="0" smtClean="0"/>
              <a:t> </a:t>
            </a:r>
            <a:r>
              <a:rPr lang="en-US" b="1" baseline="0" dirty="0" smtClean="0"/>
              <a:t>sit in on an interview </a:t>
            </a:r>
            <a:r>
              <a:rPr lang="en-US" baseline="0" dirty="0" smtClean="0"/>
              <a:t>– engineer to CEO</a:t>
            </a:r>
          </a:p>
          <a:p>
            <a:r>
              <a:rPr lang="en-US" baseline="0" dirty="0" smtClean="0"/>
              <a:t>	see all the </a:t>
            </a:r>
            <a:r>
              <a:rPr lang="en-US" b="1" baseline="0" dirty="0" smtClean="0"/>
              <a:t>comments and feedback</a:t>
            </a:r>
          </a:p>
          <a:p>
            <a:r>
              <a:rPr lang="en-US" baseline="0" dirty="0" smtClean="0"/>
              <a:t>	</a:t>
            </a:r>
            <a:r>
              <a:rPr lang="en-US" b="1" baseline="0" dirty="0" smtClean="0"/>
              <a:t>shadow day </a:t>
            </a:r>
            <a:r>
              <a:rPr lang="en-US" baseline="0" dirty="0" smtClean="0"/>
              <a:t>– bait &amp; switch</a:t>
            </a:r>
          </a:p>
          <a:p>
            <a:r>
              <a:rPr lang="en-US" baseline="0" dirty="0" smtClean="0"/>
              <a:t>	</a:t>
            </a:r>
            <a:r>
              <a:rPr lang="en-US" b="1" baseline="0" dirty="0" smtClean="0"/>
              <a:t>single veto policy</a:t>
            </a:r>
          </a:p>
          <a:p>
            <a:endParaRPr lang="en-US" dirty="0" smtClean="0"/>
          </a:p>
          <a:p>
            <a:r>
              <a:rPr lang="en-US" b="1" baseline="0" dirty="0" smtClean="0"/>
              <a:t>jobs for family and friends</a:t>
            </a:r>
          </a:p>
          <a:p>
            <a:endParaRPr lang="en-US" baseline="0" dirty="0" smtClean="0"/>
          </a:p>
          <a:p>
            <a:r>
              <a:rPr lang="en-US" b="1" baseline="0" dirty="0" smtClean="0"/>
              <a:t>Even candidates where there isn’t a fit</a:t>
            </a:r>
          </a:p>
          <a:p>
            <a:endParaRPr lang="en-US" b="1" baseline="0" dirty="0" smtClean="0"/>
          </a:p>
          <a:p>
            <a:r>
              <a:rPr lang="en-US" b="0" baseline="0" dirty="0" smtClean="0"/>
              <a:t>Story about asking candidates how tour went and what we could do to make the interview better</a:t>
            </a:r>
          </a:p>
          <a:p>
            <a:endParaRPr lang="en-US" b="1" baseline="0" dirty="0" smtClean="0"/>
          </a:p>
          <a:p>
            <a:r>
              <a:rPr lang="en-US" b="0" baseline="0" dirty="0" smtClean="0"/>
              <a:t>So how is this open source?</a:t>
            </a:r>
          </a:p>
          <a:p>
            <a:r>
              <a:rPr lang="en-US" b="0" baseline="0" dirty="0" smtClean="0"/>
              <a:t>Everyone contributes</a:t>
            </a:r>
          </a:p>
          <a:p>
            <a:r>
              <a:rPr lang="en-US" b="0" baseline="0" dirty="0" smtClean="0"/>
              <a:t>We always ask candidates how the interview went and for feedback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E2138-1F09-4B58-B9A1-54672F1051A9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7815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A transparent, open culture always asking how we could have done better</a:t>
            </a:r>
          </a:p>
          <a:p>
            <a:r>
              <a:rPr lang="en-US" baseline="0" dirty="0" smtClean="0"/>
              <a:t>A culture where whether your are a 1</a:t>
            </a:r>
            <a:r>
              <a:rPr lang="en-US" baseline="30000" dirty="0" smtClean="0"/>
              <a:t>st</a:t>
            </a:r>
            <a:r>
              <a:rPr lang="en-US" baseline="0" dirty="0" smtClean="0"/>
              <a:t> day intern or the 1</a:t>
            </a:r>
            <a:r>
              <a:rPr lang="en-US" baseline="30000" dirty="0" smtClean="0"/>
              <a:t>st</a:t>
            </a:r>
            <a:r>
              <a:rPr lang="en-US" baseline="0" dirty="0" smtClean="0"/>
              <a:t> employee hired you feel and know that you do not need permission to contribute.</a:t>
            </a:r>
          </a:p>
          <a:p>
            <a:endParaRPr lang="en-US" dirty="0" smtClean="0"/>
          </a:p>
          <a:p>
            <a:r>
              <a:rPr lang="en-US" b="1" dirty="0" smtClean="0"/>
              <a:t>Project Updates</a:t>
            </a:r>
          </a:p>
          <a:p>
            <a:r>
              <a:rPr lang="en-US" b="1" dirty="0" smtClean="0"/>
              <a:t>SPARC Spontaneous</a:t>
            </a:r>
          </a:p>
          <a:p>
            <a:r>
              <a:rPr lang="en-US" b="1" dirty="0" err="1" smtClean="0"/>
              <a:t>Sparc</a:t>
            </a:r>
            <a:r>
              <a:rPr lang="en-US" b="1" dirty="0" smtClean="0"/>
              <a:t> showcase</a:t>
            </a:r>
          </a:p>
          <a:p>
            <a:r>
              <a:rPr lang="en-US" b="1" baseline="0" dirty="0" smtClean="0"/>
              <a:t>Project Brainstorming</a:t>
            </a:r>
            <a:endParaRPr lang="en-US" dirty="0" smtClean="0"/>
          </a:p>
          <a:p>
            <a:r>
              <a:rPr lang="en-US" b="1" dirty="0" smtClean="0"/>
              <a:t>Clients in the building and people</a:t>
            </a:r>
            <a:endParaRPr lang="en-US" dirty="0" smtClean="0"/>
          </a:p>
          <a:p>
            <a:r>
              <a:rPr lang="en-US" b="1" dirty="0" smtClean="0"/>
              <a:t>Table Time</a:t>
            </a:r>
          </a:p>
          <a:p>
            <a:endParaRPr lang="en-US" b="1" dirty="0" smtClean="0"/>
          </a:p>
          <a:p>
            <a:r>
              <a:rPr lang="en-US" b="0" dirty="0" smtClean="0"/>
              <a:t>So</a:t>
            </a:r>
            <a:r>
              <a:rPr lang="en-US" b="0" baseline="0" dirty="0" smtClean="0"/>
              <a:t> how is this open source?</a:t>
            </a:r>
          </a:p>
          <a:p>
            <a:r>
              <a:rPr lang="en-US" b="0" baseline="0" dirty="0" smtClean="0"/>
              <a:t>Always looking to share what we have…always looking for others to contribute</a:t>
            </a:r>
            <a:endParaRPr lang="en-US" b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E2138-1F09-4B58-B9A1-54672F1051A9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1350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baseline="0" dirty="0" smtClean="0"/>
              <a:t>Bold statement </a:t>
            </a:r>
          </a:p>
          <a:p>
            <a:r>
              <a:rPr lang="en-US" sz="1200" b="1" dirty="0" smtClean="0"/>
              <a:t>Open Source Everything!</a:t>
            </a:r>
          </a:p>
          <a:p>
            <a:endParaRPr lang="en-US" dirty="0" smtClean="0"/>
          </a:p>
          <a:p>
            <a:r>
              <a:rPr lang="en-US" baseline="0" dirty="0" smtClean="0"/>
              <a:t>bold promises too</a:t>
            </a:r>
          </a:p>
          <a:p>
            <a:r>
              <a:rPr lang="en-US" baseline="0" dirty="0" smtClean="0"/>
              <a:t>A more </a:t>
            </a:r>
            <a:r>
              <a:rPr lang="en-US" b="1" baseline="0" dirty="0" smtClean="0"/>
              <a:t>engaged </a:t>
            </a:r>
            <a:r>
              <a:rPr lang="en-US" baseline="0" dirty="0" smtClean="0"/>
              <a:t>and </a:t>
            </a:r>
            <a:r>
              <a:rPr lang="en-US" b="1" baseline="0" dirty="0" smtClean="0"/>
              <a:t>excited workforce </a:t>
            </a:r>
            <a:r>
              <a:rPr lang="en-US" baseline="0" dirty="0" smtClean="0"/>
              <a:t>with </a:t>
            </a:r>
            <a:r>
              <a:rPr lang="en-US" b="1" baseline="0" dirty="0" smtClean="0"/>
              <a:t>greater innovation</a:t>
            </a:r>
          </a:p>
          <a:p>
            <a:r>
              <a:rPr lang="en-US" baseline="0" dirty="0" smtClean="0"/>
              <a:t>Of </a:t>
            </a:r>
            <a:r>
              <a:rPr lang="en-US" b="1" baseline="0" dirty="0" smtClean="0"/>
              <a:t>honing </a:t>
            </a:r>
            <a:r>
              <a:rPr lang="en-US" baseline="0" dirty="0" smtClean="0"/>
              <a:t>and </a:t>
            </a:r>
            <a:r>
              <a:rPr lang="en-US" b="1" baseline="0" dirty="0" smtClean="0"/>
              <a:t>maturing </a:t>
            </a:r>
            <a:r>
              <a:rPr lang="en-US" baseline="0" dirty="0" smtClean="0"/>
              <a:t>your </a:t>
            </a:r>
            <a:r>
              <a:rPr lang="en-US" b="1" baseline="0" dirty="0" smtClean="0"/>
              <a:t>business and process</a:t>
            </a:r>
          </a:p>
          <a:p>
            <a:r>
              <a:rPr lang="en-US" baseline="0" dirty="0" smtClean="0"/>
              <a:t>Of having your </a:t>
            </a:r>
            <a:r>
              <a:rPr lang="en-US" b="1" baseline="0" dirty="0" smtClean="0"/>
              <a:t>competition become your collaborators</a:t>
            </a:r>
          </a:p>
          <a:p>
            <a:endParaRPr lang="en-US" dirty="0" smtClean="0"/>
          </a:p>
          <a:p>
            <a:r>
              <a:rPr lang="en-US" dirty="0" smtClean="0"/>
              <a:t>You I even have the steps to get you there.</a:t>
            </a:r>
          </a:p>
          <a:p>
            <a:endParaRPr lang="en-US" dirty="0" smtClean="0"/>
          </a:p>
          <a:p>
            <a:r>
              <a:rPr lang="en-US" dirty="0" smtClean="0"/>
              <a:t>You’ve</a:t>
            </a:r>
            <a:r>
              <a:rPr lang="en-US" baseline="0" dirty="0" smtClean="0"/>
              <a:t> seen what SPARC is doing so you have some ideas on what others are doing</a:t>
            </a:r>
          </a:p>
          <a:p>
            <a:endParaRPr lang="en-US" dirty="0" smtClean="0"/>
          </a:p>
          <a:p>
            <a:r>
              <a:rPr lang="en-US" dirty="0" smtClean="0"/>
              <a:t>So, my challenge to you as you leave today</a:t>
            </a:r>
          </a:p>
          <a:p>
            <a:r>
              <a:rPr lang="en-US" dirty="0" smtClean="0"/>
              <a:t>Would be to ask yourself why don't we open source our company?</a:t>
            </a:r>
          </a:p>
          <a:p>
            <a:endParaRPr lang="en-US" dirty="0" smtClean="0"/>
          </a:p>
          <a:p>
            <a:r>
              <a:rPr lang="en-US" dirty="0" smtClean="0"/>
              <a:t>Why not take advantage</a:t>
            </a:r>
            <a:r>
              <a:rPr lang="en-US" baseline="0" dirty="0" smtClean="0"/>
              <a:t> of this model and as a result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have a more engaged and excited workforce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have people from outside as well as inside hone your business and make it run better, faster and stronger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Create stronger innovation, excitement and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engery</a:t>
            </a:r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 you can get all this for free</a:t>
            </a:r>
          </a:p>
          <a:p>
            <a:endParaRPr lang="en-US" baseline="0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E2138-1F09-4B58-B9A1-54672F1051A9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2071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Oh and btw…as</a:t>
            </a:r>
            <a:r>
              <a:rPr lang="en-US" baseline="0" dirty="0" smtClean="0"/>
              <a:t> I have said SPARC, is embraces the open source model </a:t>
            </a:r>
          </a:p>
          <a:p>
            <a:r>
              <a:rPr lang="en-US" baseline="0" dirty="0" smtClean="0"/>
              <a:t>and in that spirit we have open sourced this entire presentation which you can find at the above link</a:t>
            </a:r>
          </a:p>
          <a:p>
            <a:endParaRPr lang="en-US" baseline="0" dirty="0" smtClean="0"/>
          </a:p>
          <a:p>
            <a:r>
              <a:rPr lang="en-US" baseline="0" dirty="0" smtClean="0"/>
              <a:t>It’s free to you to take and use as needed and improve as you want</a:t>
            </a:r>
          </a:p>
          <a:p>
            <a:endParaRPr lang="en-US" baseline="0" dirty="0" smtClean="0"/>
          </a:p>
          <a:p>
            <a:r>
              <a:rPr lang="en-US" baseline="0" dirty="0" smtClean="0"/>
              <a:t>I only ask that if you do please drop me a line and let me know…I’d love to hear from you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E2138-1F09-4B58-B9A1-54672F1051A9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6214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I am responsible for </a:t>
            </a:r>
            <a:r>
              <a:rPr lang="en-US" b="1" baseline="0" dirty="0" smtClean="0"/>
              <a:t>leadership</a:t>
            </a:r>
            <a:r>
              <a:rPr lang="en-US" baseline="0" dirty="0" smtClean="0"/>
              <a:t>, </a:t>
            </a:r>
            <a:r>
              <a:rPr lang="en-US" b="1" baseline="0" dirty="0" smtClean="0"/>
              <a:t>technology vision </a:t>
            </a:r>
            <a:r>
              <a:rPr lang="en-US" baseline="0" dirty="0" smtClean="0"/>
              <a:t>and </a:t>
            </a:r>
            <a:r>
              <a:rPr lang="en-US" b="1" baseline="0" dirty="0" smtClean="0"/>
              <a:t>direction</a:t>
            </a:r>
          </a:p>
          <a:p>
            <a:endParaRPr lang="en-US" baseline="0" dirty="0" smtClean="0"/>
          </a:p>
          <a:p>
            <a:r>
              <a:rPr lang="en-US" baseline="0" dirty="0" smtClean="0"/>
              <a:t>I am very active on </a:t>
            </a:r>
            <a:r>
              <a:rPr lang="en-US" b="1" baseline="0" dirty="0" smtClean="0"/>
              <a:t>Twitter</a:t>
            </a:r>
            <a:r>
              <a:rPr lang="en-US" baseline="0" dirty="0" smtClean="0"/>
              <a:t>.  You can find me </a:t>
            </a:r>
            <a:r>
              <a:rPr lang="en-US" b="1" baseline="0" dirty="0" smtClean="0"/>
              <a:t>@_</a:t>
            </a:r>
            <a:r>
              <a:rPr lang="en-US" b="1" baseline="0" dirty="0" err="1" smtClean="0"/>
              <a:t>bobwilliams</a:t>
            </a:r>
            <a:r>
              <a:rPr lang="en-US" b="1" baseline="0" dirty="0" smtClean="0"/>
              <a:t> </a:t>
            </a:r>
          </a:p>
          <a:p>
            <a:endParaRPr lang="en-US" baseline="0" dirty="0" smtClean="0"/>
          </a:p>
          <a:p>
            <a:r>
              <a:rPr lang="en-US" baseline="0" dirty="0" smtClean="0"/>
              <a:t>And I am very </a:t>
            </a:r>
            <a:r>
              <a:rPr lang="en-US" b="1" baseline="0" dirty="0" smtClean="0"/>
              <a:t>passionate </a:t>
            </a:r>
            <a:r>
              <a:rPr lang="en-US" baseline="0" dirty="0" smtClean="0"/>
              <a:t>about </a:t>
            </a:r>
          </a:p>
          <a:p>
            <a:r>
              <a:rPr lang="en-US" b="1" baseline="0" dirty="0" smtClean="0"/>
              <a:t>	open communication</a:t>
            </a:r>
            <a:r>
              <a:rPr lang="en-US" baseline="0" dirty="0" smtClean="0"/>
              <a:t>,</a:t>
            </a:r>
          </a:p>
          <a:p>
            <a:r>
              <a:rPr lang="en-US" baseline="0" dirty="0" smtClean="0"/>
              <a:t>	</a:t>
            </a:r>
            <a:r>
              <a:rPr lang="en-US" b="1" baseline="0" dirty="0" smtClean="0"/>
              <a:t>innovation through collaboration </a:t>
            </a:r>
            <a:r>
              <a:rPr lang="en-US" baseline="0" dirty="0" smtClean="0"/>
              <a:t>and </a:t>
            </a:r>
          </a:p>
          <a:p>
            <a:r>
              <a:rPr lang="en-US" b="1" baseline="0" dirty="0" smtClean="0"/>
              <a:t>	free exchange of ideas</a:t>
            </a:r>
          </a:p>
          <a:p>
            <a:endParaRPr lang="en-US" baseline="0" dirty="0" smtClean="0"/>
          </a:p>
          <a:p>
            <a:r>
              <a:rPr lang="en-US" baseline="0" dirty="0" smtClean="0"/>
              <a:t>Which is great because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E2138-1F09-4B58-B9A1-54672F1051A9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34043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Ok,</a:t>
            </a:r>
            <a:r>
              <a:rPr lang="en-US" baseline="0" dirty="0" smtClean="0"/>
              <a:t> I’ve taken up enough of your time and want to thank you for being a part of this</a:t>
            </a:r>
          </a:p>
          <a:p>
            <a:endParaRPr lang="en-US" baseline="0" dirty="0" smtClean="0"/>
          </a:p>
          <a:p>
            <a:r>
              <a:rPr lang="en-US" baseline="0" dirty="0" smtClean="0"/>
              <a:t>If you have questions I’ll be around, please come find me and we can chat</a:t>
            </a:r>
          </a:p>
          <a:p>
            <a:endParaRPr lang="en-US" baseline="0" dirty="0" smtClean="0"/>
          </a:p>
          <a:p>
            <a:r>
              <a:rPr lang="en-US" baseline="0" dirty="0" smtClean="0"/>
              <a:t>I’d also like to reiterate that if you are skeptical or not sure about all this</a:t>
            </a:r>
          </a:p>
          <a:p>
            <a:r>
              <a:rPr lang="en-US" baseline="0" dirty="0" smtClean="0"/>
              <a:t>Or you just want to see it all in action please do stop by and let us give you a tour</a:t>
            </a:r>
          </a:p>
          <a:p>
            <a:r>
              <a:rPr lang="en-US" baseline="0" dirty="0" smtClean="0"/>
              <a:t>I think you’d enjoy it and I know that we would love to have you stop by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Thank you!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E2138-1F09-4B58-B9A1-54672F1051A9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6603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smtClean="0"/>
              <a:t>The company I work for </a:t>
            </a:r>
            <a:r>
              <a:rPr lang="en-US" sz="1200" b="1" dirty="0" smtClean="0"/>
              <a:t>fully embraces my passions</a:t>
            </a:r>
          </a:p>
          <a:p>
            <a:endParaRPr lang="en-US" sz="1200" dirty="0" smtClean="0"/>
          </a:p>
          <a:p>
            <a:r>
              <a:rPr lang="en-US" sz="1200" dirty="0" smtClean="0"/>
              <a:t>At</a:t>
            </a:r>
            <a:r>
              <a:rPr lang="en-US" sz="1200" baseline="0" dirty="0" smtClean="0"/>
              <a:t> SPARC we believe </a:t>
            </a:r>
            <a:r>
              <a:rPr lang="en-US" sz="1200" b="1" baseline="0" dirty="0" smtClean="0"/>
              <a:t>we engage people through better information</a:t>
            </a:r>
            <a:endParaRPr lang="en-US" sz="1200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We have a</a:t>
            </a:r>
            <a:r>
              <a:rPr lang="en-US" sz="1200" baseline="0" dirty="0" smtClean="0"/>
              <a:t> really good work environment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/>
              <a:t>Decent size shop and we’ve grown a lot</a:t>
            </a:r>
            <a:endParaRPr lang="en-US" sz="1200" dirty="0" smtClean="0"/>
          </a:p>
          <a:p>
            <a:endParaRPr lang="en-US" sz="1200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/>
              <a:t>And oh yea…</a:t>
            </a:r>
            <a:r>
              <a:rPr lang="en-US" sz="1200" b="1" baseline="0" dirty="0" smtClean="0"/>
              <a:t>we write software</a:t>
            </a:r>
            <a:r>
              <a:rPr lang="en-US" sz="1200" baseline="0" dirty="0" smtClean="0"/>
              <a:t> </a:t>
            </a:r>
            <a:r>
              <a:rPr lang="en-US" sz="1200" baseline="0" dirty="0" smtClean="0">
                <a:sym typeface="Wingdings"/>
              </a:rPr>
              <a:t>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ym typeface="Wingdings"/>
              </a:rPr>
              <a:t>Whether it be for </a:t>
            </a:r>
            <a:r>
              <a:rPr lang="en-US" sz="1200" dirty="0" smtClean="0"/>
              <a:t>Enterprise, Cloud, Web, Mobile, Cyber, Analytics, Culture, Engagement, Green Energy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E2138-1F09-4B58-B9A1-54672F1051A9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3164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baseline="0" dirty="0" smtClean="0"/>
              <a:t>open source everything</a:t>
            </a:r>
            <a:endParaRPr lang="en-US" sz="1200" b="1" dirty="0" smtClean="0"/>
          </a:p>
          <a:p>
            <a:endParaRPr lang="en-US" sz="1200" dirty="0" smtClean="0"/>
          </a:p>
          <a:p>
            <a:r>
              <a:rPr lang="en-US" sz="1200" b="1" dirty="0" smtClean="0"/>
              <a:t>Not</a:t>
            </a:r>
            <a:r>
              <a:rPr lang="en-US" sz="1200" b="1" baseline="0" dirty="0" smtClean="0"/>
              <a:t> </a:t>
            </a:r>
            <a:r>
              <a:rPr lang="en-US" sz="1200" baseline="0" dirty="0" smtClean="0"/>
              <a:t>just </a:t>
            </a:r>
            <a:r>
              <a:rPr lang="en-US" sz="1200" b="1" baseline="0" dirty="0" smtClean="0"/>
              <a:t>use </a:t>
            </a:r>
            <a:r>
              <a:rPr lang="en-US" sz="1200" b="1" dirty="0" smtClean="0"/>
              <a:t>open source software</a:t>
            </a:r>
            <a:r>
              <a:rPr lang="en-US" sz="1200" dirty="0" smtClean="0"/>
              <a:t>, </a:t>
            </a:r>
          </a:p>
          <a:p>
            <a:r>
              <a:rPr lang="en-US" sz="1200" dirty="0" smtClean="0"/>
              <a:t>Open source</a:t>
            </a:r>
            <a:r>
              <a:rPr lang="en-US" sz="1200" baseline="0" dirty="0" smtClean="0"/>
              <a:t> </a:t>
            </a:r>
            <a:r>
              <a:rPr lang="en-US" sz="1200" b="1" baseline="0" dirty="0" smtClean="0"/>
              <a:t>departments</a:t>
            </a:r>
            <a:r>
              <a:rPr lang="en-US" sz="1200" baseline="0" dirty="0" smtClean="0"/>
              <a:t>, </a:t>
            </a:r>
            <a:r>
              <a:rPr lang="en-US" sz="1200" b="1" baseline="0" dirty="0" smtClean="0"/>
              <a:t>processes</a:t>
            </a:r>
            <a:r>
              <a:rPr lang="en-US" sz="1200" baseline="0" dirty="0" smtClean="0"/>
              <a:t>, </a:t>
            </a:r>
            <a:r>
              <a:rPr lang="en-US" sz="1200" b="1" baseline="0" dirty="0" smtClean="0"/>
              <a:t>projects</a:t>
            </a:r>
          </a:p>
          <a:p>
            <a:r>
              <a:rPr lang="en-US" sz="1200" dirty="0" smtClean="0"/>
              <a:t>give away</a:t>
            </a:r>
            <a:r>
              <a:rPr lang="en-US" sz="1200" baseline="0" dirty="0" smtClean="0"/>
              <a:t> your </a:t>
            </a:r>
            <a:r>
              <a:rPr lang="en-US" sz="1200" b="1" baseline="0" dirty="0" smtClean="0"/>
              <a:t>intellectual property </a:t>
            </a:r>
            <a:r>
              <a:rPr lang="en-US" sz="1200" baseline="0" dirty="0" smtClean="0"/>
              <a:t>and </a:t>
            </a:r>
            <a:r>
              <a:rPr lang="en-US" sz="1200" b="1" baseline="0" dirty="0" smtClean="0"/>
              <a:t>company secrets</a:t>
            </a:r>
            <a:endParaRPr lang="en-US" sz="1200" b="1" dirty="0" smtClean="0"/>
          </a:p>
          <a:p>
            <a:endParaRPr lang="en-US" sz="1200" dirty="0" smtClean="0"/>
          </a:p>
          <a:p>
            <a:r>
              <a:rPr lang="en-US" sz="1200" dirty="0" smtClean="0"/>
              <a:t>So, </a:t>
            </a:r>
            <a:r>
              <a:rPr lang="en-US" sz="1200" b="1" dirty="0" smtClean="0"/>
              <a:t>who believes they could </a:t>
            </a:r>
            <a:r>
              <a:rPr lang="en-US" sz="1200" dirty="0" smtClean="0"/>
              <a:t>open source their </a:t>
            </a:r>
            <a:r>
              <a:rPr lang="en-US" sz="1200" b="1" dirty="0" smtClean="0"/>
              <a:t>entire</a:t>
            </a:r>
            <a:r>
              <a:rPr lang="en-US" sz="1200" b="1" baseline="0" dirty="0" smtClean="0"/>
              <a:t> company</a:t>
            </a:r>
            <a:r>
              <a:rPr lang="en-US" sz="1200" baseline="0" dirty="0" smtClean="0"/>
              <a:t>?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/>
              <a:t>Who believes their entire company would expose or give transparency into what you would typically consider intellectual property and company secrets.</a:t>
            </a:r>
            <a:endParaRPr lang="en-US" sz="120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 smtClean="0"/>
              <a:t>Anyone?</a:t>
            </a:r>
            <a:r>
              <a:rPr lang="en-US" sz="1200" dirty="0" smtClean="0"/>
              <a:t>  Show</a:t>
            </a:r>
            <a:r>
              <a:rPr lang="en-US" sz="1200" baseline="0" dirty="0" smtClean="0"/>
              <a:t> of hands? </a:t>
            </a:r>
            <a:r>
              <a:rPr lang="en-US" sz="1200" baseline="0" dirty="0" smtClean="0">
                <a:sym typeface="Wingdings"/>
              </a:rPr>
              <a:t></a:t>
            </a:r>
          </a:p>
          <a:p>
            <a:endParaRPr lang="en-US" sz="1200" baseline="0" dirty="0" smtClean="0">
              <a:sym typeface="Wingdings"/>
            </a:endParaRPr>
          </a:p>
          <a:p>
            <a:r>
              <a:rPr lang="en-US" sz="1200" b="1" baseline="0" dirty="0" smtClean="0">
                <a:sym typeface="Wingdings"/>
              </a:rPr>
              <a:t>Change in perspective </a:t>
            </a:r>
            <a:r>
              <a:rPr lang="en-US" sz="1200" baseline="0" dirty="0" smtClean="0">
                <a:sym typeface="Wingdings"/>
              </a:rPr>
              <a:t>– </a:t>
            </a:r>
            <a:r>
              <a:rPr lang="en-US" sz="1200" b="1" baseline="0" dirty="0" smtClean="0">
                <a:sym typeface="Wingdings"/>
              </a:rPr>
              <a:t>seems </a:t>
            </a:r>
            <a:r>
              <a:rPr lang="en-US" sz="1200" baseline="0" dirty="0" smtClean="0">
                <a:sym typeface="Wingdings"/>
              </a:rPr>
              <a:t>to have </a:t>
            </a:r>
            <a:r>
              <a:rPr lang="en-US" sz="1200" b="1" baseline="0" dirty="0" smtClean="0">
                <a:sym typeface="Wingdings"/>
              </a:rPr>
              <a:t>a tremendous amount of risk</a:t>
            </a:r>
            <a:r>
              <a:rPr lang="en-US" sz="1200" baseline="0" dirty="0" smtClean="0">
                <a:sym typeface="Wingdings"/>
              </a:rPr>
              <a:t>.</a:t>
            </a:r>
          </a:p>
          <a:p>
            <a:r>
              <a:rPr lang="en-US" sz="1200" b="1" baseline="0" dirty="0" smtClean="0">
                <a:sym typeface="Wingdings"/>
              </a:rPr>
              <a:t>easier than you think</a:t>
            </a:r>
            <a:endParaRPr lang="en-US" sz="1200" b="1" dirty="0" smtClean="0"/>
          </a:p>
          <a:p>
            <a:r>
              <a:rPr lang="en-US" sz="1200" dirty="0" smtClean="0"/>
              <a:t>we are doing it at SPARC.  We </a:t>
            </a:r>
            <a:r>
              <a:rPr lang="en-US" sz="1200" b="1" dirty="0" smtClean="0"/>
              <a:t>are open sourcing </a:t>
            </a:r>
            <a:r>
              <a:rPr lang="en-US" sz="1200" dirty="0" smtClean="0"/>
              <a:t>our company </a:t>
            </a:r>
            <a:r>
              <a:rPr lang="en-US" sz="1200" b="1" dirty="0" smtClean="0"/>
              <a:t>more and more </a:t>
            </a:r>
            <a:r>
              <a:rPr lang="en-US" sz="1200" dirty="0" smtClean="0"/>
              <a:t>everyday.</a:t>
            </a:r>
          </a:p>
          <a:p>
            <a:endParaRPr lang="en-US" sz="1200" dirty="0" smtClean="0"/>
          </a:p>
          <a:p>
            <a:r>
              <a:rPr lang="en-US" sz="1200" dirty="0" smtClean="0"/>
              <a:t>Now,</a:t>
            </a:r>
            <a:r>
              <a:rPr lang="en-US" sz="1200" baseline="0" dirty="0" smtClean="0"/>
              <a:t> </a:t>
            </a:r>
            <a:r>
              <a:rPr lang="en-US" sz="1200" dirty="0" smtClean="0"/>
              <a:t>I know open sourcing your entire company</a:t>
            </a:r>
            <a:r>
              <a:rPr lang="en-US" sz="1200" baseline="0" dirty="0" smtClean="0"/>
              <a:t> </a:t>
            </a:r>
            <a:r>
              <a:rPr lang="en-US" sz="1200" dirty="0" smtClean="0"/>
              <a:t>that </a:t>
            </a:r>
            <a:r>
              <a:rPr lang="en-US" sz="1200" b="1" dirty="0" smtClean="0"/>
              <a:t>might seem to be a bit </a:t>
            </a:r>
            <a:r>
              <a:rPr lang="en-US" sz="1200" dirty="0" smtClean="0"/>
              <a:t>too much</a:t>
            </a:r>
            <a:r>
              <a:rPr lang="en-US" sz="1200" baseline="0" dirty="0" smtClean="0"/>
              <a:t> at the moment</a:t>
            </a:r>
          </a:p>
          <a:p>
            <a:r>
              <a:rPr lang="en-US" sz="1200" baseline="0" dirty="0" smtClean="0"/>
              <a:t>However if you do, </a:t>
            </a:r>
          </a:p>
          <a:p>
            <a:endParaRPr lang="en-US" sz="1200" b="1" baseline="0" dirty="0" smtClean="0"/>
          </a:p>
          <a:p>
            <a:r>
              <a:rPr lang="en-US" sz="1200" b="1" baseline="0" dirty="0" smtClean="0"/>
              <a:t>Excited, engaged and innovative workforce</a:t>
            </a:r>
          </a:p>
          <a:p>
            <a:r>
              <a:rPr lang="en-US" sz="1200" b="1" baseline="0" dirty="0" smtClean="0"/>
              <a:t>Better understanding business and processes</a:t>
            </a:r>
          </a:p>
          <a:p>
            <a:r>
              <a:rPr lang="en-US" sz="1200" b="1" baseline="0" dirty="0" smtClean="0"/>
              <a:t>Competitors become collaborators</a:t>
            </a:r>
          </a:p>
          <a:p>
            <a:r>
              <a:rPr lang="en-US" sz="1200" b="1" baseline="0" dirty="0" smtClean="0"/>
              <a:t>Practically all for free</a:t>
            </a:r>
          </a:p>
          <a:p>
            <a:endParaRPr lang="en-US" sz="1200" dirty="0" smtClean="0"/>
          </a:p>
          <a:p>
            <a:r>
              <a:rPr lang="en-US" sz="1200" dirty="0" smtClean="0"/>
              <a:t>You may be thinking that I do not even know </a:t>
            </a:r>
            <a:r>
              <a:rPr lang="en-US" sz="1200" b="1" dirty="0" smtClean="0"/>
              <a:t>where to start</a:t>
            </a:r>
            <a:r>
              <a:rPr lang="en-US" sz="1200" dirty="0" smtClean="0"/>
              <a:t>.</a:t>
            </a:r>
          </a:p>
          <a:p>
            <a:r>
              <a:rPr lang="en-US" sz="1200" dirty="0" smtClean="0"/>
              <a:t>So </a:t>
            </a:r>
            <a:r>
              <a:rPr lang="en-US" sz="1200" b="1" dirty="0" smtClean="0"/>
              <a:t>let me show you </a:t>
            </a:r>
            <a:r>
              <a:rPr lang="en-US" sz="1200" dirty="0" smtClean="0"/>
              <a:t>what you can do</a:t>
            </a:r>
            <a:r>
              <a:rPr lang="en-US" sz="1200" baseline="0" dirty="0" smtClean="0"/>
              <a:t> to get there.  </a:t>
            </a:r>
          </a:p>
          <a:p>
            <a:r>
              <a:rPr lang="en-US" sz="1200" b="1" baseline="0" dirty="0" smtClean="0"/>
              <a:t>The steps to take</a:t>
            </a:r>
          </a:p>
          <a:p>
            <a:endParaRPr lang="en-US" sz="120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E2138-1F09-4B58-B9A1-54672F1051A9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0010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dirty="0" smtClean="0"/>
              <a:t>So, step one is to </a:t>
            </a:r>
            <a:r>
              <a:rPr lang="en-US" sz="2400" b="1" dirty="0" smtClean="0"/>
              <a:t>use </a:t>
            </a:r>
            <a:r>
              <a:rPr lang="en-US" sz="2400" baseline="0" dirty="0" smtClean="0"/>
              <a:t>open source</a:t>
            </a:r>
          </a:p>
          <a:p>
            <a:r>
              <a:rPr lang="en-US" sz="2400" b="1" dirty="0" smtClean="0"/>
              <a:t>Allow</a:t>
            </a:r>
            <a:r>
              <a:rPr lang="en-US" sz="2400" b="1" baseline="0" dirty="0" smtClean="0"/>
              <a:t> it, get used it, learn about it</a:t>
            </a:r>
          </a:p>
          <a:p>
            <a:r>
              <a:rPr lang="en-US" sz="2400" b="1" baseline="0" dirty="0" smtClean="0"/>
              <a:t>Find projects</a:t>
            </a:r>
            <a:r>
              <a:rPr lang="en-US" sz="2400" baseline="0" dirty="0" smtClean="0"/>
              <a:t> you have today that </a:t>
            </a:r>
            <a:r>
              <a:rPr lang="en-US" sz="2400" b="1" baseline="0" dirty="0" smtClean="0"/>
              <a:t>can leverage open source software</a:t>
            </a:r>
          </a:p>
          <a:p>
            <a:r>
              <a:rPr lang="en-US" sz="2400" baseline="0" dirty="0" smtClean="0"/>
              <a:t>Maybe that’s </a:t>
            </a:r>
            <a:r>
              <a:rPr lang="en-US" sz="2400" b="1" baseline="0" dirty="0" smtClean="0"/>
              <a:t>a lower risk project </a:t>
            </a:r>
            <a:r>
              <a:rPr lang="en-US" sz="2400" baseline="0" dirty="0" smtClean="0"/>
              <a:t>to use as your comfort builds</a:t>
            </a:r>
          </a:p>
          <a:p>
            <a:r>
              <a:rPr lang="en-US" sz="2400" baseline="0" dirty="0" smtClean="0"/>
              <a:t>Maybe that’s an </a:t>
            </a:r>
            <a:r>
              <a:rPr lang="en-US" sz="2400" b="1" baseline="0" dirty="0" smtClean="0"/>
              <a:t>internal or R&amp;D effort</a:t>
            </a:r>
          </a:p>
          <a:p>
            <a:r>
              <a:rPr lang="en-US" sz="2400" baseline="0" dirty="0" smtClean="0"/>
              <a:t>But bring open source software inside your walls so you can understand the model and take that first step.</a:t>
            </a:r>
          </a:p>
          <a:p>
            <a:r>
              <a:rPr lang="en-US" sz="2400" b="1" baseline="0" dirty="0" smtClean="0"/>
              <a:t>We use open source</a:t>
            </a:r>
          </a:p>
          <a:p>
            <a:endParaRPr lang="en-US" sz="2400" b="1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E2138-1F09-4B58-B9A1-54672F1051A9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151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b="1" baseline="0" dirty="0" smtClean="0"/>
              <a:t>contribute </a:t>
            </a:r>
            <a:r>
              <a:rPr lang="en-US" sz="2400" baseline="0" dirty="0" smtClean="0"/>
              <a:t>back to the projects you are using</a:t>
            </a:r>
          </a:p>
          <a:p>
            <a:r>
              <a:rPr lang="en-US" sz="2400" b="1" baseline="0" dirty="0" smtClean="0"/>
              <a:t>often overlooked piece</a:t>
            </a:r>
          </a:p>
          <a:p>
            <a:r>
              <a:rPr lang="en-US" sz="2400" b="1" baseline="0" dirty="0" smtClean="0"/>
              <a:t>Community</a:t>
            </a:r>
          </a:p>
          <a:p>
            <a:r>
              <a:rPr lang="en-US" sz="2400" b="1" baseline="0" dirty="0" smtClean="0"/>
              <a:t>Learn the benefits by seeing them work for someone else</a:t>
            </a:r>
            <a:endParaRPr lang="en-US" sz="2400" baseline="0" dirty="0" smtClean="0"/>
          </a:p>
          <a:p>
            <a:endParaRPr lang="en-US" sz="2400" baseline="0" dirty="0" smtClean="0"/>
          </a:p>
          <a:p>
            <a:r>
              <a:rPr lang="en-US" sz="2400" b="1" baseline="0" dirty="0" smtClean="0"/>
              <a:t>Share/make it better</a:t>
            </a:r>
          </a:p>
          <a:p>
            <a:endParaRPr lang="en-US" sz="2400" baseline="0" dirty="0" smtClean="0"/>
          </a:p>
          <a:p>
            <a:r>
              <a:rPr lang="en-US" sz="2400" b="1" baseline="0" dirty="0" err="1" smtClean="0"/>
              <a:t>Dev</a:t>
            </a:r>
            <a:r>
              <a:rPr lang="en-US" sz="2400" b="1" baseline="0" dirty="0" smtClean="0"/>
              <a:t> download open source and not contribute</a:t>
            </a:r>
          </a:p>
          <a:p>
            <a:endParaRPr lang="en-US" sz="2400" baseline="0" dirty="0" smtClean="0"/>
          </a:p>
          <a:p>
            <a:r>
              <a:rPr lang="en-US" sz="2400" baseline="0" dirty="0" smtClean="0"/>
              <a:t>Take that next step!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E2138-1F09-4B58-B9A1-54672F1051A9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7934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b="1" baseline="0" dirty="0" smtClean="0"/>
              <a:t>in-house </a:t>
            </a:r>
            <a:r>
              <a:rPr lang="en-US" sz="2400" baseline="0" dirty="0" smtClean="0"/>
              <a:t>open source solution.</a:t>
            </a:r>
          </a:p>
          <a:p>
            <a:r>
              <a:rPr lang="en-US" sz="2400" baseline="0" dirty="0" smtClean="0"/>
              <a:t>Open source your own project from the </a:t>
            </a:r>
            <a:r>
              <a:rPr lang="en-US" sz="2400" b="1" baseline="0" dirty="0" smtClean="0"/>
              <a:t>ground up</a:t>
            </a:r>
          </a:p>
          <a:p>
            <a:r>
              <a:rPr lang="en-US" sz="2400" b="1" baseline="0" dirty="0" smtClean="0"/>
              <a:t>Use </a:t>
            </a:r>
            <a:r>
              <a:rPr lang="en-US" sz="2400" b="1" baseline="0" dirty="0" err="1" smtClean="0"/>
              <a:t>github</a:t>
            </a:r>
            <a:r>
              <a:rPr lang="en-US" sz="2400" b="1" baseline="0" dirty="0" smtClean="0"/>
              <a:t>, </a:t>
            </a:r>
            <a:r>
              <a:rPr lang="en-US" sz="2400" b="1" baseline="0" dirty="0" err="1" smtClean="0"/>
              <a:t>bitbucket</a:t>
            </a:r>
            <a:r>
              <a:rPr lang="en-US" sz="2400" b="1" baseline="0" dirty="0" smtClean="0"/>
              <a:t> or similar</a:t>
            </a:r>
            <a:endParaRPr lang="en-US" sz="2400" dirty="0" smtClean="0"/>
          </a:p>
          <a:p>
            <a:r>
              <a:rPr lang="en-US" sz="2400" dirty="0" smtClean="0"/>
              <a:t>Creat</a:t>
            </a:r>
            <a:r>
              <a:rPr lang="en-US" sz="2400" baseline="0" dirty="0" smtClean="0"/>
              <a:t>e the support for your engineers to contribute to each others projects</a:t>
            </a:r>
            <a:endParaRPr lang="en-US" sz="240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/>
              <a:t>Set </a:t>
            </a:r>
            <a:r>
              <a:rPr lang="en-US" sz="2400" b="1" dirty="0" smtClean="0"/>
              <a:t>boundaries</a:t>
            </a:r>
            <a:endParaRPr lang="en-US" sz="120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E2138-1F09-4B58-B9A1-54672F1051A9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6345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baseline="0" dirty="0" smtClean="0"/>
              <a:t>I’m speaking to the </a:t>
            </a:r>
            <a:r>
              <a:rPr lang="en-US" sz="2400" b="1" baseline="0" dirty="0" smtClean="0"/>
              <a:t>IT leaders</a:t>
            </a:r>
            <a:r>
              <a:rPr lang="en-US" sz="2400" baseline="0" dirty="0" smtClean="0"/>
              <a:t>, </a:t>
            </a:r>
            <a:r>
              <a:rPr lang="en-US" sz="2400" b="1" baseline="0" dirty="0" smtClean="0"/>
              <a:t>managers</a:t>
            </a:r>
            <a:r>
              <a:rPr lang="en-US" sz="2400" baseline="0" dirty="0" smtClean="0"/>
              <a:t>, </a:t>
            </a:r>
            <a:r>
              <a:rPr lang="en-US" sz="2400" b="1" baseline="0" dirty="0" smtClean="0"/>
              <a:t>executives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baseline="0" dirty="0" smtClean="0"/>
              <a:t>Peers, leadership, executives, company</a:t>
            </a:r>
          </a:p>
          <a:p>
            <a:r>
              <a:rPr lang="en-US" sz="2400" b="1" baseline="0" dirty="0" smtClean="0"/>
              <a:t>clout and bragging rights</a:t>
            </a:r>
          </a:p>
          <a:p>
            <a:r>
              <a:rPr lang="en-US" sz="2400" b="1" baseline="0" dirty="0" smtClean="0"/>
              <a:t>Waterfall </a:t>
            </a:r>
            <a:r>
              <a:rPr lang="en-US" sz="2400" b="1" baseline="0" dirty="0" err="1" smtClean="0"/>
              <a:t>vs</a:t>
            </a:r>
            <a:r>
              <a:rPr lang="en-US" sz="2400" b="1" baseline="0" dirty="0" smtClean="0"/>
              <a:t> agile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E2138-1F09-4B58-B9A1-54672F1051A9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6890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Might</a:t>
            </a:r>
            <a:r>
              <a:rPr lang="en-US" baseline="0" dirty="0" smtClean="0"/>
              <a:t> seem the hardest but it’s the easiest step</a:t>
            </a:r>
          </a:p>
          <a:p>
            <a:r>
              <a:rPr lang="en-US" baseline="0" dirty="0" smtClean="0"/>
              <a:t>You now understand open source</a:t>
            </a:r>
          </a:p>
          <a:p>
            <a:r>
              <a:rPr lang="en-US" baseline="0" dirty="0" smtClean="0"/>
              <a:t>Have learned a lot</a:t>
            </a:r>
          </a:p>
          <a:p>
            <a:r>
              <a:rPr lang="en-US" baseline="0" dirty="0" smtClean="0"/>
              <a:t>Don’t stop now</a:t>
            </a:r>
          </a:p>
          <a:p>
            <a:r>
              <a:rPr lang="en-US" baseline="0" dirty="0" smtClean="0"/>
              <a:t>Take it to that next level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E2138-1F09-4B58-B9A1-54672F1051A9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7624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676400" y="2562956"/>
            <a:ext cx="6781800" cy="685721"/>
          </a:xfrm>
        </p:spPr>
        <p:txBody>
          <a:bodyPr>
            <a:normAutofit/>
          </a:bodyPr>
          <a:lstStyle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tabLst/>
              <a:defRPr sz="2400">
                <a:solidFill>
                  <a:schemeClr val="accent2"/>
                </a:solidFill>
              </a:defRPr>
            </a:lvl1pPr>
          </a:lstStyle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tabLst/>
              <a:defRPr/>
            </a:pPr>
            <a:r>
              <a:rPr kumimoji="0" lang="en-US" sz="3600" b="0" i="0" u="none" strike="noStrike" kern="0" cap="none" spc="0" normalizeH="0" baseline="0" noProof="0" dirty="0" smtClean="0">
                <a:ln>
                  <a:noFill/>
                </a:ln>
                <a:solidFill>
                  <a:srgbClr val="BB6110"/>
                </a:solidFill>
                <a:effectLst/>
                <a:uLnTx/>
                <a:uFillTx/>
                <a:latin typeface="Gill Sans"/>
                <a:ea typeface="ＭＳ Ｐゴシック" charset="-128"/>
                <a:cs typeface="Gill Sans"/>
              </a:rPr>
              <a:t>Presentation Title</a:t>
            </a:r>
            <a:endParaRPr kumimoji="0" lang="ru-RU" sz="3600" b="0" i="0" u="none" strike="noStrike" kern="0" cap="none" spc="0" normalizeH="0" baseline="0" noProof="0" dirty="0">
              <a:ln>
                <a:noFill/>
              </a:ln>
              <a:solidFill>
                <a:srgbClr val="BB6110"/>
              </a:solidFill>
              <a:effectLst/>
              <a:uLnTx/>
              <a:uFillTx/>
              <a:latin typeface="Gill Sans"/>
              <a:ea typeface="ＭＳ Ｐゴシック" charset="-128"/>
              <a:cs typeface="Gill Sans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76400" y="3248677"/>
            <a:ext cx="6400800" cy="480829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1835469"/>
            <a:ext cx="3209708" cy="72137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70673"/>
          </a:xfrm>
        </p:spPr>
        <p:txBody>
          <a:bodyPr anchor="t" anchorCtr="0">
            <a:noAutofit/>
          </a:bodyPr>
          <a:lstStyle>
            <a:lvl1pPr algn="l"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457200" y="920231"/>
            <a:ext cx="8229600" cy="1588"/>
          </a:xfrm>
          <a:prstGeom prst="line">
            <a:avLst/>
          </a:prstGeom>
          <a:ln w="63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2544" y="244218"/>
            <a:ext cx="524256" cy="52425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70673"/>
          </a:xfrm>
        </p:spPr>
        <p:txBody>
          <a:bodyPr anchor="t" anchorCtr="0">
            <a:noAutofit/>
          </a:bodyPr>
          <a:lstStyle>
            <a:lvl1pPr algn="l"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35040"/>
            <a:ext cx="8229600" cy="499112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457200" y="920231"/>
            <a:ext cx="8229600" cy="1588"/>
          </a:xfrm>
          <a:prstGeom prst="line">
            <a:avLst/>
          </a:prstGeom>
          <a:ln w="63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162544" y="244218"/>
            <a:ext cx="524256" cy="524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9265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02887"/>
          </a:xfrm>
        </p:spPr>
        <p:txBody>
          <a:bodyPr anchor="t" anchorCtr="0">
            <a:noAutofit/>
          </a:bodyPr>
          <a:lstStyle>
            <a:lvl1pPr algn="l"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70673"/>
          </a:xfrm>
        </p:spPr>
        <p:txBody>
          <a:bodyPr>
            <a:noAutofit/>
          </a:bodyPr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000">
                <a:solidFill>
                  <a:srgbClr val="FFFFFF"/>
                </a:solidFill>
              </a:defRPr>
            </a:lvl1pPr>
            <a:lvl2pPr>
              <a:defRPr sz="2000">
                <a:solidFill>
                  <a:srgbClr val="FFFFFF"/>
                </a:solidFill>
              </a:defRPr>
            </a:lvl2pPr>
            <a:lvl3pPr>
              <a:defRPr sz="2000">
                <a:solidFill>
                  <a:srgbClr val="FFFFFF"/>
                </a:solidFill>
              </a:defRPr>
            </a:lvl3pPr>
            <a:lvl4pPr>
              <a:defRPr sz="2000">
                <a:solidFill>
                  <a:srgbClr val="FFFFFF"/>
                </a:solidFill>
              </a:defRPr>
            </a:lvl4pPr>
            <a:lvl5pPr>
              <a:defRPr sz="20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473280" y="2402540"/>
            <a:ext cx="8213520" cy="685721"/>
          </a:xfrm>
        </p:spPr>
        <p:txBody>
          <a:bodyPr>
            <a:normAutofit/>
          </a:bodyPr>
          <a:lstStyle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tabLst/>
              <a:defRPr sz="2400">
                <a:solidFill>
                  <a:schemeClr val="accent2"/>
                </a:solidFill>
              </a:defRPr>
            </a:lvl1pPr>
          </a:lstStyle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tabLst/>
              <a:defRPr/>
            </a:pPr>
            <a:r>
              <a:rPr kumimoji="0" lang="en-US" sz="3600" b="0" i="0" u="none" strike="noStrike" kern="0" cap="none" spc="0" normalizeH="0" baseline="0" noProof="0" dirty="0" smtClean="0">
                <a:ln>
                  <a:noFill/>
                </a:ln>
                <a:solidFill>
                  <a:srgbClr val="BB6110"/>
                </a:solidFill>
                <a:effectLst/>
                <a:uLnTx/>
                <a:uFillTx/>
                <a:latin typeface="Gill Sans"/>
                <a:ea typeface="ＭＳ Ｐゴシック" charset="-128"/>
                <a:cs typeface="Gill Sans"/>
              </a:rPr>
              <a:t>Presentation Title</a:t>
            </a:r>
            <a:endParaRPr kumimoji="0" lang="ru-RU" sz="3600" b="0" i="0" u="none" strike="noStrike" kern="0" cap="none" spc="0" normalizeH="0" baseline="0" noProof="0" dirty="0">
              <a:ln>
                <a:noFill/>
              </a:ln>
              <a:solidFill>
                <a:srgbClr val="BB6110"/>
              </a:solidFill>
              <a:effectLst/>
              <a:uLnTx/>
              <a:uFillTx/>
              <a:latin typeface="Gill Sans"/>
              <a:ea typeface="ＭＳ Ｐゴシック" charset="-128"/>
              <a:cs typeface="Gill Sans"/>
            </a:endParaRPr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473280" y="3409093"/>
            <a:ext cx="8213520" cy="480829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457200" y="3246263"/>
            <a:ext cx="8229600" cy="1588"/>
          </a:xfrm>
          <a:prstGeom prst="line">
            <a:avLst/>
          </a:prstGeom>
          <a:ln w="63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162544" y="244218"/>
            <a:ext cx="524256" cy="524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0369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Text Box 4"/>
          <p:cNvSpPr txBox="1">
            <a:spLocks noChangeArrowheads="1"/>
          </p:cNvSpPr>
          <p:nvPr userDrawn="1"/>
        </p:nvSpPr>
        <p:spPr bwMode="auto">
          <a:xfrm>
            <a:off x="3636221" y="6330417"/>
            <a:ext cx="5063951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 eaLnBrk="0" hangingPunct="0">
              <a:spcBef>
                <a:spcPct val="50000"/>
              </a:spcBef>
            </a:pPr>
            <a:r>
              <a:rPr lang="en-US" sz="2000" b="0" dirty="0" smtClean="0">
                <a:solidFill>
                  <a:schemeClr val="bg1">
                    <a:lumMod val="50000"/>
                  </a:schemeClr>
                </a:solidFill>
                <a:latin typeface="Gill Sans MT"/>
                <a:cs typeface="Arial"/>
              </a:rPr>
              <a:t>#</a:t>
            </a:r>
            <a:r>
              <a:rPr lang="en-US" sz="2000" b="0" dirty="0" err="1" smtClean="0">
                <a:solidFill>
                  <a:schemeClr val="bg1">
                    <a:lumMod val="50000"/>
                  </a:schemeClr>
                </a:solidFill>
                <a:latin typeface="Gill Sans MT"/>
                <a:cs typeface="Arial"/>
              </a:rPr>
              <a:t>opensource</a:t>
            </a:r>
            <a:r>
              <a:rPr lang="en-US" sz="2000" b="0" dirty="0" smtClean="0">
                <a:solidFill>
                  <a:schemeClr val="bg1">
                    <a:lumMod val="50000"/>
                  </a:schemeClr>
                </a:solidFill>
                <a:latin typeface="Gill Sans MT"/>
                <a:cs typeface="Arial"/>
              </a:rPr>
              <a:t> @</a:t>
            </a:r>
            <a:r>
              <a:rPr lang="en-US" sz="2000" b="0" dirty="0" err="1" smtClean="0">
                <a:solidFill>
                  <a:schemeClr val="bg1">
                    <a:lumMod val="50000"/>
                  </a:schemeClr>
                </a:solidFill>
                <a:latin typeface="Gill Sans MT"/>
                <a:cs typeface="Arial"/>
              </a:rPr>
              <a:t>posscon</a:t>
            </a:r>
            <a:r>
              <a:rPr lang="en-US" sz="2000" b="0" baseline="0" dirty="0" smtClean="0">
                <a:solidFill>
                  <a:schemeClr val="bg1">
                    <a:lumMod val="50000"/>
                  </a:schemeClr>
                </a:solidFill>
                <a:latin typeface="Gill Sans MT"/>
                <a:cs typeface="Arial"/>
              </a:rPr>
              <a:t> @</a:t>
            </a:r>
            <a:r>
              <a:rPr lang="en-US" sz="2000" b="0" baseline="0" dirty="0" err="1" smtClean="0">
                <a:solidFill>
                  <a:schemeClr val="bg1">
                    <a:lumMod val="50000"/>
                  </a:schemeClr>
                </a:solidFill>
                <a:latin typeface="Gill Sans MT"/>
                <a:cs typeface="Arial"/>
              </a:rPr>
              <a:t>sparc</a:t>
            </a:r>
            <a:endParaRPr lang="en-US" sz="2000" b="0" dirty="0">
              <a:solidFill>
                <a:schemeClr val="bg1">
                  <a:lumMod val="50000"/>
                </a:schemeClr>
              </a:solidFill>
              <a:latin typeface="Gill Sans MT"/>
              <a:cs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2" r:id="rId4"/>
    <p:sldLayoutId id="2147483651" r:id="rId5"/>
    <p:sldLayoutId id="2147483653" r:id="rId6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9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jpg"/><Relationship Id="rId5" Type="http://schemas.openxmlformats.org/officeDocument/2006/relationships/image" Target="../media/image32.jp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github.com/sparcedge/OpenSourceYourCompany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bob.williams@sparcedge.com" TargetMode="External"/><Relationship Id="rId4" Type="http://schemas.openxmlformats.org/officeDocument/2006/relationships/hyperlink" Target="mailto:tours@sparcedge.com" TargetMode="External"/><Relationship Id="rId5" Type="http://schemas.openxmlformats.org/officeDocument/2006/relationships/hyperlink" Target="http://www.sparcedge.com/" TargetMode="External"/><Relationship Id="rId6" Type="http://schemas.openxmlformats.org/officeDocument/2006/relationships/image" Target="../media/image3.jpeg"/><Relationship Id="rId7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4.png"/><Relationship Id="rId5" Type="http://schemas.openxmlformats.org/officeDocument/2006/relationships/hyperlink" Target="mailto:bob.williams@sparcedge.com" TargetMode="External"/><Relationship Id="rId6" Type="http://schemas.openxmlformats.org/officeDocument/2006/relationships/hyperlink" Target="mailto:tours@sparcedge.com" TargetMode="External"/><Relationship Id="rId7" Type="http://schemas.openxmlformats.org/officeDocument/2006/relationships/hyperlink" Target="http://www.sparcedge.com/" TargetMode="External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4.png"/><Relationship Id="rId12" Type="http://schemas.openxmlformats.org/officeDocument/2006/relationships/image" Target="../media/image15.png"/><Relationship Id="rId13" Type="http://schemas.openxmlformats.org/officeDocument/2006/relationships/image" Target="../media/image16.jpeg"/><Relationship Id="rId14" Type="http://schemas.openxmlformats.org/officeDocument/2006/relationships/image" Target="../media/image17.png"/><Relationship Id="rId15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11.png"/><Relationship Id="rId9" Type="http://schemas.openxmlformats.org/officeDocument/2006/relationships/image" Target="../media/image12.png"/><Relationship Id="rId10" Type="http://schemas.openxmlformats.org/officeDocument/2006/relationships/image" Target="../media/image13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42065" y="2684933"/>
            <a:ext cx="6781800" cy="1224193"/>
          </a:xfrm>
        </p:spPr>
        <p:txBody>
          <a:bodyPr>
            <a:noAutofit/>
          </a:bodyPr>
          <a:lstStyle/>
          <a:p>
            <a:pPr>
              <a:spcAft>
                <a:spcPts val="2400"/>
              </a:spcAft>
            </a:pPr>
            <a:r>
              <a:rPr lang="en-US" sz="2800" dirty="0" smtClean="0">
                <a:solidFill>
                  <a:srgbClr val="BC6210"/>
                </a:solidFill>
              </a:rPr>
              <a:t>Open Sourcing From Within Your Company,</a:t>
            </a:r>
            <a:br>
              <a:rPr lang="en-US" sz="2800" dirty="0" smtClean="0">
                <a:solidFill>
                  <a:srgbClr val="BC6210"/>
                </a:solidFill>
              </a:rPr>
            </a:br>
            <a:r>
              <a:rPr lang="en-US" sz="2800" dirty="0" smtClean="0">
                <a:solidFill>
                  <a:srgbClr val="BC6210"/>
                </a:solidFill>
              </a:rPr>
              <a:t>For Your Company</a:t>
            </a:r>
            <a:endParaRPr lang="en-US" sz="2800" dirty="0">
              <a:solidFill>
                <a:srgbClr val="BC621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86810" y="2545977"/>
            <a:ext cx="7306851" cy="362534"/>
          </a:xfrm>
        </p:spPr>
        <p:txBody>
          <a:bodyPr>
            <a:normAutofit/>
          </a:bodyPr>
          <a:lstStyle/>
          <a:p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POSSCON, Wednesday, March 28</a:t>
            </a:r>
            <a:r>
              <a:rPr lang="en-US" sz="1400" baseline="30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th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2012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1697221" y="3808543"/>
            <a:ext cx="6400800" cy="3625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by Bob Williams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883073" y="659886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873436" y="4149695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SPARC </a:t>
            </a:r>
            <a:r>
              <a:rPr lang="en-US" dirty="0" smtClean="0">
                <a:solidFill>
                  <a:srgbClr val="A0441D"/>
                </a:solidFill>
              </a:rPr>
              <a:t>Open Sources</a:t>
            </a:r>
            <a:endParaRPr lang="en-US" dirty="0">
              <a:solidFill>
                <a:srgbClr val="A0441D"/>
              </a:solidFill>
            </a:endParaRPr>
          </a:p>
        </p:txBody>
      </p:sp>
      <p:pic>
        <p:nvPicPr>
          <p:cNvPr id="4" name="Content Placeholder 3" descr="Building Shoot 005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13" b="8713"/>
          <a:stretch>
            <a:fillRect/>
          </a:stretch>
        </p:blipFill>
        <p:spPr>
          <a:xfrm>
            <a:off x="549006" y="1097280"/>
            <a:ext cx="8051758" cy="452596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118653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mv="urn:schemas-microsoft-com:mac:vml"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Tours</a:t>
            </a:r>
            <a:endParaRPr lang="en-US" dirty="0"/>
          </a:p>
        </p:txBody>
      </p:sp>
      <p:pic>
        <p:nvPicPr>
          <p:cNvPr id="24" name="Content Placeholder 23" descr="collage block 2.png"/>
          <p:cNvPicPr>
            <a:picLocks noGrp="1" noChangeAspect="1"/>
          </p:cNvPicPr>
          <p:nvPr>
            <p:ph idx="1"/>
          </p:nvPr>
        </p:nvPicPr>
        <p:blipFill>
          <a:blip r:embed="rId3"/>
          <a:srcRect l="-3370" r="-3370"/>
          <a:stretch>
            <a:fillRect/>
          </a:stretch>
        </p:blipFill>
        <p:spPr>
          <a:xfrm>
            <a:off x="95421" y="1149794"/>
            <a:ext cx="9048579" cy="4976370"/>
          </a:xfrm>
        </p:spPr>
      </p:pic>
    </p:spTree>
    <p:extLst>
      <p:ext uri="{BB962C8B-B14F-4D97-AF65-F5344CB8AC3E}">
        <p14:creationId xmlns:p14="http://schemas.microsoft.com/office/powerpoint/2010/main" val="21798955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Hackathons</a:t>
            </a:r>
            <a:endParaRPr lang="en-US" dirty="0"/>
          </a:p>
        </p:txBody>
      </p:sp>
      <p:pic>
        <p:nvPicPr>
          <p:cNvPr id="6" name="Content Placeholder 5" descr="appocalypse.jp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1156" r="-51156"/>
          <a:stretch>
            <a:fillRect/>
          </a:stretch>
        </p:blipFill>
        <p:spPr>
          <a:xfrm>
            <a:off x="-355551" y="1681108"/>
            <a:ext cx="5982532" cy="3628312"/>
          </a:xfrm>
        </p:spPr>
      </p:pic>
      <p:pic>
        <p:nvPicPr>
          <p:cNvPr id="4" name="Picture 3" descr="hackathon_single_logo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6996" y="1681108"/>
            <a:ext cx="2737936" cy="3744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9808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SPARC </a:t>
            </a:r>
            <a:r>
              <a:rPr lang="en-US" dirty="0">
                <a:solidFill>
                  <a:srgbClr val="A0441D"/>
                </a:solidFill>
              </a:rPr>
              <a:t>University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135040"/>
            <a:ext cx="8229600" cy="499112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7995732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SPARC </a:t>
            </a:r>
            <a:r>
              <a:rPr lang="en-US" dirty="0">
                <a:solidFill>
                  <a:srgbClr val="A0441D"/>
                </a:solidFill>
              </a:rPr>
              <a:t>Ventures</a:t>
            </a:r>
          </a:p>
        </p:txBody>
      </p:sp>
      <p:pic>
        <p:nvPicPr>
          <p:cNvPr id="6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4383" y="1135040"/>
            <a:ext cx="6695234" cy="499112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0098481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Human </a:t>
            </a:r>
            <a:r>
              <a:rPr lang="en-US" dirty="0">
                <a:solidFill>
                  <a:srgbClr val="A0441D"/>
                </a:solidFill>
              </a:rPr>
              <a:t>Resources</a:t>
            </a:r>
          </a:p>
        </p:txBody>
      </p:sp>
      <p:pic>
        <p:nvPicPr>
          <p:cNvPr id="5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289" y="1133856"/>
            <a:ext cx="7486684" cy="499112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6299285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Recruiting</a:t>
            </a:r>
            <a:endParaRPr lang="en-US" dirty="0"/>
          </a:p>
        </p:txBody>
      </p:sp>
      <p:pic>
        <p:nvPicPr>
          <p:cNvPr id="8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03224">
            <a:off x="842528" y="1446464"/>
            <a:ext cx="3005333" cy="287958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Content Placeholder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9182">
            <a:off x="3552294" y="3257292"/>
            <a:ext cx="2135852" cy="287958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Content Placeholder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70401">
            <a:off x="5452930" y="1500482"/>
            <a:ext cx="3005333" cy="221044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5655346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Culture</a:t>
            </a:r>
            <a:endParaRPr lang="en-US" dirty="0"/>
          </a:p>
        </p:txBody>
      </p:sp>
      <p:pic>
        <p:nvPicPr>
          <p:cNvPr id="6" name="Content Placeholder 5" descr="Screen Shot 2011-09-27 at 4.28.09 PM.png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19" r="-11519" b="1933"/>
          <a:stretch/>
        </p:blipFill>
        <p:spPr>
          <a:xfrm>
            <a:off x="-850074" y="1133856"/>
            <a:ext cx="10697458" cy="4949224"/>
          </a:xfrm>
        </p:spPr>
      </p:pic>
    </p:spTree>
    <p:extLst>
      <p:ext uri="{BB962C8B-B14F-4D97-AF65-F5344CB8AC3E}">
        <p14:creationId xmlns:p14="http://schemas.microsoft.com/office/powerpoint/2010/main" val="22994259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Your Challenge!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1604900"/>
            <a:ext cx="8229600" cy="3472144"/>
          </a:xfrm>
          <a:prstGeom prst="rect">
            <a:avLst/>
          </a:prstGeom>
          <a:effectLst/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  <a:buFont typeface="Arial"/>
              <a:buNone/>
              <a:defRPr/>
            </a:pPr>
            <a:r>
              <a:rPr lang="en-US" sz="6000" dirty="0" smtClean="0"/>
              <a:t>Why don’t we </a:t>
            </a:r>
          </a:p>
          <a:p>
            <a:pPr algn="ctr">
              <a:lnSpc>
                <a:spcPct val="90000"/>
              </a:lnSpc>
              <a:buFont typeface="Arial"/>
              <a:buNone/>
              <a:defRPr/>
            </a:pPr>
            <a:r>
              <a:rPr lang="en-US" sz="6000" dirty="0" smtClean="0"/>
              <a:t>Open Source </a:t>
            </a:r>
          </a:p>
          <a:p>
            <a:pPr algn="ctr">
              <a:lnSpc>
                <a:spcPct val="90000"/>
              </a:lnSpc>
              <a:buFont typeface="Arial"/>
              <a:buNone/>
              <a:defRPr/>
            </a:pPr>
            <a:r>
              <a:rPr lang="en-US" sz="6000" dirty="0" smtClean="0">
                <a:solidFill>
                  <a:srgbClr val="A0441D"/>
                </a:solidFill>
              </a:rPr>
              <a:t>Our Entire Company?</a:t>
            </a:r>
            <a:endParaRPr lang="en-US" sz="6000" dirty="0">
              <a:solidFill>
                <a:srgbClr val="A0441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09250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Oh, and by the way…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6000" dirty="0" smtClean="0"/>
              <a:t>This </a:t>
            </a:r>
            <a:r>
              <a:rPr lang="en-US" sz="6000" dirty="0" smtClean="0">
                <a:solidFill>
                  <a:srgbClr val="A0441D"/>
                </a:solidFill>
              </a:rPr>
              <a:t>Entire Presentation </a:t>
            </a:r>
            <a:r>
              <a:rPr lang="en-US" sz="6000" dirty="0" smtClean="0"/>
              <a:t>Has Been Open Sourced!</a:t>
            </a:r>
          </a:p>
          <a:p>
            <a:pPr marL="0" indent="0" algn="ctr">
              <a:buNone/>
            </a:pPr>
            <a:endParaRPr lang="en-US" sz="2400" dirty="0" smtClean="0"/>
          </a:p>
          <a:p>
            <a:pPr marL="0" indent="0" algn="ctr">
              <a:buNone/>
            </a:pPr>
            <a:r>
              <a:rPr lang="en-US" sz="2600" u="sng" dirty="0" smtClean="0">
                <a:hlinkClick r:id="rId3"/>
              </a:rPr>
              <a:t>https://github.com/sparcedge/OpenSourceYourCompany</a:t>
            </a:r>
            <a:endParaRPr lang="en-US" sz="2600" u="sng" dirty="0"/>
          </a:p>
          <a:p>
            <a:pPr marL="0" indent="0" algn="ctr">
              <a:buNone/>
            </a:pP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5382502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</a:t>
            </a:r>
            <a:r>
              <a:rPr lang="en-US" dirty="0" smtClean="0">
                <a:solidFill>
                  <a:srgbClr val="A0441D"/>
                </a:solidFill>
              </a:rPr>
              <a:t>Me</a:t>
            </a:r>
            <a:endParaRPr lang="en-US" dirty="0">
              <a:solidFill>
                <a:srgbClr val="A0441D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 smtClean="0"/>
              <a:t>Bob Williams</a:t>
            </a:r>
          </a:p>
          <a:p>
            <a:pPr marL="0" indent="0">
              <a:buNone/>
            </a:pPr>
            <a:r>
              <a:rPr lang="en-US" dirty="0" smtClean="0"/>
              <a:t>CTO / Analytics Evangelist</a:t>
            </a:r>
          </a:p>
          <a:p>
            <a:pPr marL="0" indent="0">
              <a:buNone/>
            </a:pPr>
            <a:r>
              <a:rPr lang="en-US" dirty="0" smtClean="0">
                <a:hlinkClick r:id="rId3"/>
              </a:rPr>
              <a:t>bob.williams@sparcedge.com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sz="2800" dirty="0" smtClean="0"/>
              <a:t>Twitter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4E7EFB"/>
                </a:solidFill>
              </a:rPr>
              <a:t>@</a:t>
            </a:r>
            <a:r>
              <a:rPr lang="en-US" dirty="0">
                <a:solidFill>
                  <a:srgbClr val="4E7EFB"/>
                </a:solidFill>
              </a:rPr>
              <a:t>_bobwilliams</a:t>
            </a:r>
          </a:p>
          <a:p>
            <a:pPr marL="0" indent="0">
              <a:buNone/>
            </a:pPr>
            <a:endParaRPr lang="en-US" dirty="0" smtClean="0"/>
          </a:p>
          <a:p>
            <a:pPr marL="0" lvl="0" defTabSz="914400" fontAlgn="base">
              <a:spcBef>
                <a:spcPts val="0"/>
              </a:spcBef>
              <a:spcAft>
                <a:spcPct val="0"/>
              </a:spcAft>
              <a:buNone/>
              <a:defRPr/>
            </a:pPr>
            <a:r>
              <a:rPr lang="en-US" sz="2800" kern="0" dirty="0"/>
              <a:t>Come see </a:t>
            </a:r>
            <a:r>
              <a:rPr lang="en-US" sz="2800" kern="0" dirty="0" smtClean="0"/>
              <a:t>Innovation, Culture </a:t>
            </a:r>
          </a:p>
          <a:p>
            <a:pPr marL="0" lvl="0" defTabSz="914400" fontAlgn="base">
              <a:spcBef>
                <a:spcPts val="0"/>
              </a:spcBef>
              <a:spcAft>
                <a:spcPct val="0"/>
              </a:spcAft>
              <a:buNone/>
              <a:defRPr/>
            </a:pPr>
            <a:r>
              <a:rPr lang="en-US" sz="2800" kern="0" dirty="0" smtClean="0"/>
              <a:t>and Open Source </a:t>
            </a:r>
            <a:r>
              <a:rPr lang="en-US" sz="2800" kern="0" dirty="0"/>
              <a:t>in Action</a:t>
            </a:r>
            <a:endParaRPr lang="en-US" sz="1400" kern="0" dirty="0">
              <a:solidFill>
                <a:srgbClr val="BC6210"/>
              </a:solidFill>
            </a:endParaRPr>
          </a:p>
          <a:p>
            <a:pPr marL="0" lvl="1" indent="0" defTabSz="914400" fontAlgn="base">
              <a:spcAft>
                <a:spcPct val="0"/>
              </a:spcAft>
              <a:buNone/>
            </a:pPr>
            <a:r>
              <a:rPr lang="en-US" kern="0" dirty="0">
                <a:solidFill>
                  <a:srgbClr val="3F3F3F"/>
                </a:solidFill>
                <a:hlinkClick r:id="rId4"/>
              </a:rPr>
              <a:t>tours@sparcedge.com</a:t>
            </a:r>
            <a:r>
              <a:rPr lang="en-US" kern="0" dirty="0">
                <a:solidFill>
                  <a:srgbClr val="3F3F3F"/>
                </a:solidFill>
              </a:rPr>
              <a:t> </a:t>
            </a:r>
            <a:r>
              <a:rPr lang="en-US" kern="0" dirty="0">
                <a:solidFill>
                  <a:srgbClr val="BC6210"/>
                </a:solidFill>
              </a:rPr>
              <a:t>- tours held daily</a:t>
            </a:r>
            <a:r>
              <a:rPr lang="en-US" kern="0" dirty="0" smtClean="0">
                <a:solidFill>
                  <a:srgbClr val="BC6210"/>
                </a:solidFill>
              </a:rPr>
              <a:t>.</a:t>
            </a:r>
          </a:p>
          <a:p>
            <a:pPr marL="0" lvl="1" indent="0" defTabSz="914400" fontAlgn="base">
              <a:spcAft>
                <a:spcPct val="0"/>
              </a:spcAft>
              <a:buNone/>
            </a:pPr>
            <a:r>
              <a:rPr lang="en-US" kern="0" dirty="0" smtClean="0">
                <a:solidFill>
                  <a:srgbClr val="BC6210"/>
                </a:solidFill>
                <a:hlinkClick r:id="rId5"/>
              </a:rPr>
              <a:t>www.sparcedge.com</a:t>
            </a:r>
            <a:endParaRPr lang="en-US" kern="0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5062" y="1405015"/>
            <a:ext cx="2309874" cy="231789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7813" y="3994320"/>
            <a:ext cx="2156557" cy="2156557"/>
          </a:xfrm>
          <a:prstGeom prst="rect">
            <a:avLst/>
          </a:prstGeom>
          <a:ln w="9525" cmpd="sng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7910849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4000" dirty="0" smtClean="0">
                <a:solidFill>
                  <a:srgbClr val="A0441D"/>
                </a:solidFill>
              </a:rPr>
              <a:t>Thank You!</a:t>
            </a:r>
            <a:endParaRPr lang="en-US" sz="4000" dirty="0">
              <a:solidFill>
                <a:srgbClr val="A0441D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903" y="3409093"/>
            <a:ext cx="2309874" cy="231789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6403" y="3409093"/>
            <a:ext cx="2360397" cy="2360397"/>
          </a:xfrm>
          <a:prstGeom prst="rect">
            <a:avLst/>
          </a:prstGeom>
          <a:ln w="9525" cmpd="sng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</p:pic>
      <p:sp>
        <p:nvSpPr>
          <p:cNvPr id="8" name="Rectangle 7"/>
          <p:cNvSpPr/>
          <p:nvPr/>
        </p:nvSpPr>
        <p:spPr>
          <a:xfrm>
            <a:off x="3114408" y="3572203"/>
            <a:ext cx="2946540" cy="20313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hlinkClick r:id="rId5"/>
              </a:rPr>
              <a:t>bob.williams@</a:t>
            </a:r>
            <a:r>
              <a:rPr lang="en-US" dirty="0" smtClean="0">
                <a:hlinkClick r:id="rId5"/>
              </a:rPr>
              <a:t>sparcedge.com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algn="ctr"/>
            <a:r>
              <a:rPr lang="en-US" dirty="0" smtClean="0">
                <a:solidFill>
                  <a:srgbClr val="4E7EFB"/>
                </a:solidFill>
              </a:rPr>
              <a:t>@_</a:t>
            </a:r>
            <a:r>
              <a:rPr lang="en-US" dirty="0" err="1" smtClean="0">
                <a:solidFill>
                  <a:srgbClr val="4E7EFB"/>
                </a:solidFill>
              </a:rPr>
              <a:t>bobwilliams</a:t>
            </a:r>
            <a:endParaRPr lang="en-US" dirty="0" smtClean="0">
              <a:solidFill>
                <a:srgbClr val="4E7EFB"/>
              </a:solidFill>
            </a:endParaRPr>
          </a:p>
          <a:p>
            <a:pPr algn="ctr"/>
            <a:endParaRPr lang="en-US" dirty="0"/>
          </a:p>
          <a:p>
            <a:pPr algn="ctr"/>
            <a:r>
              <a:rPr lang="en-US" kern="0" dirty="0">
                <a:solidFill>
                  <a:srgbClr val="3F3F3F"/>
                </a:solidFill>
                <a:hlinkClick r:id="rId6"/>
              </a:rPr>
              <a:t>tours@sparcedge.com</a:t>
            </a:r>
            <a:r>
              <a:rPr lang="en-US" kern="0" dirty="0">
                <a:solidFill>
                  <a:srgbClr val="3F3F3F"/>
                </a:solidFill>
              </a:rPr>
              <a:t> </a:t>
            </a:r>
            <a:endParaRPr lang="en-US" kern="0" dirty="0" smtClean="0">
              <a:solidFill>
                <a:srgbClr val="3F3F3F"/>
              </a:solidFill>
            </a:endParaRPr>
          </a:p>
          <a:p>
            <a:pPr algn="ctr"/>
            <a:endParaRPr lang="en-US" kern="0" dirty="0">
              <a:solidFill>
                <a:srgbClr val="3F3F3F"/>
              </a:solidFill>
            </a:endParaRPr>
          </a:p>
          <a:p>
            <a:pPr marL="0" lvl="1" algn="ctr"/>
            <a:r>
              <a:rPr lang="en-US" kern="0" dirty="0" smtClean="0">
                <a:solidFill>
                  <a:srgbClr val="BC6210"/>
                </a:solidFill>
                <a:hlinkClick r:id="rId7"/>
              </a:rPr>
              <a:t>www.sparcedge.com</a:t>
            </a:r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3300818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Welcome to SPARC!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2400" dirty="0"/>
          </a:p>
        </p:txBody>
      </p:sp>
      <p:sp>
        <p:nvSpPr>
          <p:cNvPr id="4" name="Content Placeholder 4"/>
          <p:cNvSpPr txBox="1">
            <a:spLocks/>
          </p:cNvSpPr>
          <p:nvPr/>
        </p:nvSpPr>
        <p:spPr>
          <a:xfrm>
            <a:off x="1009206" y="4953984"/>
            <a:ext cx="8229600" cy="17289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342900">
              <a:lnSpc>
                <a:spcPct val="120000"/>
              </a:lnSpc>
              <a:spcBef>
                <a:spcPct val="20000"/>
              </a:spcBef>
              <a:buFont typeface="Arial"/>
              <a:buChar char="•"/>
              <a:defRPr/>
            </a:pPr>
            <a:r>
              <a:rPr lang="en-US" sz="2000" dirty="0" smtClean="0"/>
              <a:t>Software Development</a:t>
            </a:r>
            <a:endParaRPr kumimoji="0" lang="en-US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2011 Best Place to Work in SC</a:t>
            </a:r>
          </a:p>
          <a:p>
            <a:pPr marL="342900" marR="0" lvl="0" indent="-342900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sz="2000" dirty="0" smtClean="0"/>
              <a:t>150+ employees / 498% Growth in 2011</a:t>
            </a:r>
          </a:p>
          <a:p>
            <a:pPr marL="342900" marR="0" lvl="0" indent="-342900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5" name="Picture 2" descr="Some of Our Team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7059" y="1093470"/>
            <a:ext cx="8239741" cy="369947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3653870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 Source Your</a:t>
            </a:r>
            <a:r>
              <a:rPr lang="en-US" dirty="0" smtClean="0">
                <a:solidFill>
                  <a:srgbClr val="A0441D"/>
                </a:solidFill>
              </a:rPr>
              <a:t> Entire </a:t>
            </a:r>
            <a:r>
              <a:rPr lang="en-US" dirty="0" smtClean="0"/>
              <a:t>Organization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8000" dirty="0" smtClean="0"/>
              <a:t>Open Source </a:t>
            </a:r>
            <a:r>
              <a:rPr lang="en-US" sz="8000" dirty="0" smtClean="0">
                <a:solidFill>
                  <a:srgbClr val="A0441D"/>
                </a:solidFill>
              </a:rPr>
              <a:t>Everything!</a:t>
            </a:r>
          </a:p>
          <a:p>
            <a:pPr marL="0" indent="0" algn="ctr">
              <a:buNone/>
            </a:pPr>
            <a:endParaRPr lang="en-US" sz="8000" dirty="0" smtClean="0"/>
          </a:p>
        </p:txBody>
      </p:sp>
    </p:spTree>
    <p:extLst>
      <p:ext uri="{BB962C8B-B14F-4D97-AF65-F5344CB8AC3E}">
        <p14:creationId xmlns:p14="http://schemas.microsoft.com/office/powerpoint/2010/main" val="29087314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One – </a:t>
            </a:r>
            <a:r>
              <a:rPr lang="en-US" dirty="0" smtClean="0">
                <a:solidFill>
                  <a:srgbClr val="A0441D"/>
                </a:solidFill>
              </a:rPr>
              <a:t>Use</a:t>
            </a:r>
            <a:endParaRPr lang="en-US" dirty="0">
              <a:solidFill>
                <a:srgbClr val="A0441D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65000"/>
            <a:ext cx="8229600" cy="4525963"/>
          </a:xfrm>
        </p:spPr>
        <p:txBody>
          <a:bodyPr vert="horz" numCol="1" anchor="t">
            <a:noAutofit/>
          </a:bodyPr>
          <a:lstStyle/>
          <a:p>
            <a:pPr marL="57150" indent="0">
              <a:buNone/>
            </a:pPr>
            <a:r>
              <a:rPr lang="en-US" sz="2400" dirty="0" smtClean="0"/>
              <a:t>Find open source software that you can use in your projects.</a:t>
            </a:r>
          </a:p>
          <a:p>
            <a:pPr marL="57150" indent="0">
              <a:buNone/>
            </a:pPr>
            <a:r>
              <a:rPr lang="en-US" sz="2400" dirty="0" smtClean="0"/>
              <a:t>Get used to it and the open source model. </a:t>
            </a:r>
          </a:p>
          <a:p>
            <a:pPr marL="57150" indent="0">
              <a:buNone/>
            </a:pPr>
            <a:r>
              <a:rPr lang="en-US" sz="2400" dirty="0" smtClean="0"/>
              <a:t>Take that first step to using it!</a:t>
            </a:r>
            <a:endParaRPr lang="en-US" sz="2400" dirty="0"/>
          </a:p>
          <a:p>
            <a:pPr marL="57150" indent="0">
              <a:buNone/>
            </a:pPr>
            <a:endParaRPr lang="en-US" sz="2400" dirty="0"/>
          </a:p>
        </p:txBody>
      </p:sp>
      <p:pic>
        <p:nvPicPr>
          <p:cNvPr id="4" name="Picture 3" descr="android-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166" y="5100965"/>
            <a:ext cx="1268873" cy="1268873"/>
          </a:xfrm>
          <a:prstGeom prst="rect">
            <a:avLst/>
          </a:prstGeom>
        </p:spPr>
      </p:pic>
      <p:pic>
        <p:nvPicPr>
          <p:cNvPr id="5" name="Picture 4" descr="asf_logo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004" y="3152624"/>
            <a:ext cx="1698274" cy="652578"/>
          </a:xfrm>
          <a:prstGeom prst="rect">
            <a:avLst/>
          </a:prstGeom>
        </p:spPr>
      </p:pic>
      <p:pic>
        <p:nvPicPr>
          <p:cNvPr id="6" name="Picture 5" descr="github-logo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5859" y="4334073"/>
            <a:ext cx="1250670" cy="1250670"/>
          </a:xfrm>
          <a:prstGeom prst="rect">
            <a:avLst/>
          </a:prstGeom>
        </p:spPr>
      </p:pic>
      <p:pic>
        <p:nvPicPr>
          <p:cNvPr id="7" name="Picture 6" descr="hadoop-logo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0355" y="5630048"/>
            <a:ext cx="2096257" cy="496114"/>
          </a:xfrm>
          <a:prstGeom prst="rect">
            <a:avLst/>
          </a:prstGeom>
        </p:spPr>
      </p:pic>
      <p:pic>
        <p:nvPicPr>
          <p:cNvPr id="8" name="Picture 7" descr="jquery-logo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441" y="4018665"/>
            <a:ext cx="1093781" cy="955267"/>
          </a:xfrm>
          <a:prstGeom prst="rect">
            <a:avLst/>
          </a:prstGeom>
        </p:spPr>
      </p:pic>
      <p:pic>
        <p:nvPicPr>
          <p:cNvPr id="9" name="Picture 8" descr="Linux_Logo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0528" y="3412374"/>
            <a:ext cx="849638" cy="999724"/>
          </a:xfrm>
          <a:prstGeom prst="rect">
            <a:avLst/>
          </a:prstGeom>
        </p:spPr>
      </p:pic>
      <p:pic>
        <p:nvPicPr>
          <p:cNvPr id="10" name="Picture 9" descr="mongodb-logo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1920" y="4688190"/>
            <a:ext cx="1896839" cy="632280"/>
          </a:xfrm>
          <a:prstGeom prst="rect">
            <a:avLst/>
          </a:prstGeom>
        </p:spPr>
      </p:pic>
      <p:pic>
        <p:nvPicPr>
          <p:cNvPr id="11" name="Picture 10" descr="mysql_logo.jp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4638" y="5009087"/>
            <a:ext cx="1025306" cy="747780"/>
          </a:xfrm>
          <a:prstGeom prst="rect">
            <a:avLst/>
          </a:prstGeom>
        </p:spPr>
      </p:pic>
      <p:pic>
        <p:nvPicPr>
          <p:cNvPr id="12" name="Picture 11" descr="nodejs-logo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9069" y="3684404"/>
            <a:ext cx="1486536" cy="508853"/>
          </a:xfrm>
          <a:prstGeom prst="rect">
            <a:avLst/>
          </a:prstGeom>
        </p:spPr>
      </p:pic>
      <p:pic>
        <p:nvPicPr>
          <p:cNvPr id="13" name="Picture 12" descr="rabbitmq_logo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2212" y="4247822"/>
            <a:ext cx="1951649" cy="410874"/>
          </a:xfrm>
          <a:prstGeom prst="rect">
            <a:avLst/>
          </a:prstGeom>
        </p:spPr>
      </p:pic>
      <p:pic>
        <p:nvPicPr>
          <p:cNvPr id="14" name="Picture 13" descr="red-hat-logo.jp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6820" y="2805478"/>
            <a:ext cx="1280080" cy="1280080"/>
          </a:xfrm>
          <a:prstGeom prst="rect">
            <a:avLst/>
          </a:prstGeom>
        </p:spPr>
      </p:pic>
      <p:pic>
        <p:nvPicPr>
          <p:cNvPr id="15" name="Picture 14" descr="scala-logo.pn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8507" y="2719023"/>
            <a:ext cx="1455134" cy="433601"/>
          </a:xfrm>
          <a:prstGeom prst="rect">
            <a:avLst/>
          </a:prstGeom>
        </p:spPr>
      </p:pic>
      <p:pic>
        <p:nvPicPr>
          <p:cNvPr id="16" name="Picture 15" descr="ubuntu_logo.png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5141" y="4901284"/>
            <a:ext cx="1254141" cy="1224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4292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Two – </a:t>
            </a:r>
            <a:r>
              <a:rPr lang="en-US" dirty="0" smtClean="0">
                <a:solidFill>
                  <a:srgbClr val="A0441D"/>
                </a:solidFill>
              </a:rPr>
              <a:t>Contribute</a:t>
            </a:r>
            <a:endParaRPr lang="en-US" dirty="0">
              <a:solidFill>
                <a:srgbClr val="A0441D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782312" y="1726690"/>
            <a:ext cx="3904488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" indent="0">
              <a:buNone/>
            </a:pPr>
            <a:r>
              <a:rPr lang="en-US" sz="2400" dirty="0" smtClean="0"/>
              <a:t>Give back to the community and uphold your end of the open source agreement.</a:t>
            </a:r>
          </a:p>
          <a:p>
            <a:pPr marL="57150" indent="0">
              <a:buNone/>
            </a:pPr>
            <a:endParaRPr lang="en-US" sz="2400" dirty="0"/>
          </a:p>
          <a:p>
            <a:pPr marL="57150" indent="0">
              <a:buNone/>
            </a:pPr>
            <a:r>
              <a:rPr lang="en-US" sz="2400" dirty="0" smtClean="0"/>
              <a:t>Learn the “share/make it better” part of open source.</a:t>
            </a:r>
          </a:p>
          <a:p>
            <a:pPr marL="57150" indent="0">
              <a:buNone/>
            </a:pPr>
            <a:endParaRPr lang="en-US" sz="2400" dirty="0"/>
          </a:p>
          <a:p>
            <a:pPr marL="57150" indent="0">
              <a:buNone/>
            </a:pPr>
            <a:r>
              <a:rPr lang="en-US" sz="2400" dirty="0" smtClean="0"/>
              <a:t>Take that next step!</a:t>
            </a:r>
            <a:endParaRPr lang="en-US" sz="2400" dirty="0"/>
          </a:p>
        </p:txBody>
      </p:sp>
      <p:pic>
        <p:nvPicPr>
          <p:cNvPr id="5" name="Picture 4" descr="Screen Shot 2012-03-09 at 11.48.4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15788">
            <a:off x="509513" y="1791914"/>
            <a:ext cx="3802200" cy="330561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5866565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Three – </a:t>
            </a:r>
            <a:r>
              <a:rPr lang="en-US" dirty="0" smtClean="0">
                <a:solidFill>
                  <a:srgbClr val="A0441D"/>
                </a:solidFill>
              </a:rPr>
              <a:t>In-House</a:t>
            </a:r>
            <a:endParaRPr lang="en-US" dirty="0">
              <a:solidFill>
                <a:srgbClr val="A0441D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766009" y="1546719"/>
            <a:ext cx="3904488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" indent="0">
              <a:buNone/>
            </a:pPr>
            <a:r>
              <a:rPr lang="en-US" sz="2400" dirty="0" smtClean="0"/>
              <a:t>Learn how to open source your own project(s).</a:t>
            </a:r>
          </a:p>
          <a:p>
            <a:pPr marL="57150" indent="0">
              <a:buNone/>
            </a:pPr>
            <a:endParaRPr lang="en-US" sz="2400" dirty="0"/>
          </a:p>
          <a:p>
            <a:pPr marL="57150" indent="0">
              <a:buNone/>
            </a:pPr>
            <a:r>
              <a:rPr lang="en-US" sz="2400" dirty="0" smtClean="0"/>
              <a:t>Allow </a:t>
            </a:r>
            <a:r>
              <a:rPr lang="en-US" sz="2400" dirty="0"/>
              <a:t>them to work together across </a:t>
            </a:r>
            <a:r>
              <a:rPr lang="en-US" sz="2400" dirty="0" smtClean="0"/>
              <a:t>teams and build better collaboration.  </a:t>
            </a:r>
          </a:p>
          <a:p>
            <a:pPr marL="57150" indent="0">
              <a:buNone/>
            </a:pPr>
            <a:endParaRPr lang="en-US" sz="2400" dirty="0"/>
          </a:p>
          <a:p>
            <a:pPr marL="57150" indent="0">
              <a:buNone/>
            </a:pPr>
            <a:r>
              <a:rPr lang="en-US" sz="2400" dirty="0" smtClean="0"/>
              <a:t>Create </a:t>
            </a:r>
            <a:r>
              <a:rPr lang="en-US" sz="2400" dirty="0"/>
              <a:t>excitement and additional energy</a:t>
            </a:r>
            <a:r>
              <a:rPr lang="en-US" sz="2400" dirty="0" smtClean="0"/>
              <a:t>!</a:t>
            </a:r>
            <a:endParaRPr lang="en-US" sz="2400" dirty="0"/>
          </a:p>
        </p:txBody>
      </p:sp>
      <p:pic>
        <p:nvPicPr>
          <p:cNvPr id="8" name="Picture 7" descr="nurtur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36681">
            <a:off x="457200" y="1834547"/>
            <a:ext cx="3904488" cy="304813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1563566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Four – </a:t>
            </a:r>
            <a:r>
              <a:rPr lang="en-US" dirty="0" smtClean="0">
                <a:solidFill>
                  <a:srgbClr val="A0441D"/>
                </a:solidFill>
              </a:rPr>
              <a:t>Review</a:t>
            </a:r>
            <a:endParaRPr lang="en-US" dirty="0">
              <a:solidFill>
                <a:srgbClr val="A0441D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782312" y="1884127"/>
            <a:ext cx="3904488" cy="3046988"/>
          </a:xfrm>
          <a:prstGeom prst="rect">
            <a:avLst/>
          </a:prstGeom>
        </p:spPr>
        <p:txBody>
          <a:bodyPr>
            <a:spAutoFit/>
          </a:bodyPr>
          <a:lstStyle/>
          <a:p>
            <a:pPr marL="57150" indent="0">
              <a:buNone/>
            </a:pPr>
            <a:r>
              <a:rPr lang="en-US" sz="2400" dirty="0"/>
              <a:t>Developers like clout and like to be heard.  </a:t>
            </a:r>
            <a:endParaRPr lang="en-US" sz="2400" dirty="0" smtClean="0"/>
          </a:p>
          <a:p>
            <a:pPr marL="57150" indent="0">
              <a:buNone/>
            </a:pPr>
            <a:endParaRPr lang="en-US" sz="2400" dirty="0"/>
          </a:p>
          <a:p>
            <a:pPr marL="57150" indent="0">
              <a:buNone/>
            </a:pPr>
            <a:r>
              <a:rPr lang="en-US" sz="2400" dirty="0" smtClean="0"/>
              <a:t>Let them show-off to their peers, managers and the company as a whole.  </a:t>
            </a:r>
          </a:p>
          <a:p>
            <a:pPr marL="57150" indent="0">
              <a:buNone/>
            </a:pPr>
            <a:endParaRPr lang="en-US" sz="2400" dirty="0"/>
          </a:p>
          <a:p>
            <a:pPr marL="57150" indent="0">
              <a:buNone/>
            </a:pPr>
            <a:r>
              <a:rPr lang="en-US" sz="2400" dirty="0" smtClean="0"/>
              <a:t>Give </a:t>
            </a:r>
            <a:r>
              <a:rPr lang="en-US" sz="2400" dirty="0"/>
              <a:t>them bragging rights</a:t>
            </a:r>
            <a:r>
              <a:rPr lang="en-US" sz="2400" dirty="0" smtClean="0"/>
              <a:t>!</a:t>
            </a:r>
            <a:endParaRPr lang="en-US" sz="2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34042">
            <a:off x="457200" y="2093222"/>
            <a:ext cx="3904488" cy="261188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3516779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Five – </a:t>
            </a:r>
            <a:r>
              <a:rPr lang="en-US" dirty="0" smtClean="0">
                <a:solidFill>
                  <a:srgbClr val="A0441D"/>
                </a:solidFill>
              </a:rPr>
              <a:t>Expand</a:t>
            </a:r>
            <a:endParaRPr lang="en-US" dirty="0">
              <a:solidFill>
                <a:srgbClr val="A0441D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782312" y="1370643"/>
            <a:ext cx="3904488" cy="415498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 smtClean="0"/>
              <a:t>Now that you have embraced open source, don’t stop.</a:t>
            </a:r>
            <a:endParaRPr lang="en-US" sz="2400" dirty="0"/>
          </a:p>
          <a:p>
            <a:endParaRPr lang="en-US" sz="2400" dirty="0"/>
          </a:p>
          <a:p>
            <a:r>
              <a:rPr lang="en-US" sz="2400" dirty="0" smtClean="0"/>
              <a:t>In what </a:t>
            </a:r>
            <a:r>
              <a:rPr lang="en-US" sz="2400" dirty="0"/>
              <a:t>other areas </a:t>
            </a:r>
            <a:r>
              <a:rPr lang="en-US" sz="2400" dirty="0" smtClean="0"/>
              <a:t>of your </a:t>
            </a:r>
            <a:r>
              <a:rPr lang="en-US" sz="2400" dirty="0"/>
              <a:t>company </a:t>
            </a:r>
            <a:r>
              <a:rPr lang="en-US" sz="2400" dirty="0" smtClean="0"/>
              <a:t>could you </a:t>
            </a:r>
            <a:r>
              <a:rPr lang="en-US" sz="2400" dirty="0"/>
              <a:t>apply the open source model?</a:t>
            </a:r>
          </a:p>
          <a:p>
            <a:endParaRPr lang="en-US" sz="2400" dirty="0"/>
          </a:p>
          <a:p>
            <a:r>
              <a:rPr lang="en-US" sz="2400" dirty="0"/>
              <a:t>Find ways to capitalize on the advantages of the open source model throughout your </a:t>
            </a:r>
            <a:r>
              <a:rPr lang="en-US" sz="2400" dirty="0" smtClean="0"/>
              <a:t>entire organization!</a:t>
            </a:r>
            <a:endParaRPr lang="en-US" sz="2400" dirty="0"/>
          </a:p>
        </p:txBody>
      </p:sp>
      <p:pic>
        <p:nvPicPr>
          <p:cNvPr id="8" name="Picture 7" descr="expan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88622">
            <a:off x="457200" y="1753667"/>
            <a:ext cx="3904488" cy="350733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1256106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5F8BFF"/>
      </a:hlink>
      <a:folHlink>
        <a:srgbClr val="737373"/>
      </a:folHlink>
    </a:clrScheme>
    <a:fontScheme name="Solstice">
      <a:majorFont>
        <a:latin typeface="Gill Sans MT"/>
        <a:ea typeface=""/>
        <a:cs typeface=""/>
        <a:font script="Grek" typeface="Corbel"/>
        <a:font script="Cyrl" typeface="Corbel"/>
        <a:font script="Jpan" typeface="ＭＳ ゴシック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ＭＳ ゴシック"/>
        <a:font script="Hang" typeface="HY엽서L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10661</TotalTime>
  <Words>1681</Words>
  <Application>Microsoft Macintosh PowerPoint</Application>
  <PresentationFormat>On-screen Show (4:3)</PresentationFormat>
  <Paragraphs>318</Paragraphs>
  <Slides>20</Slides>
  <Notes>20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Office Theme</vt:lpstr>
      <vt:lpstr>Open Sourcing From Within Your Company, For Your Company</vt:lpstr>
      <vt:lpstr>About Me</vt:lpstr>
      <vt:lpstr>Welcome to SPARC!</vt:lpstr>
      <vt:lpstr>Open Source Your Entire Organization</vt:lpstr>
      <vt:lpstr>Step One – Use</vt:lpstr>
      <vt:lpstr>Step Two – Contribute</vt:lpstr>
      <vt:lpstr>Step Three – In-House</vt:lpstr>
      <vt:lpstr>Step Four – Review</vt:lpstr>
      <vt:lpstr>Step Five – Expand</vt:lpstr>
      <vt:lpstr>SPARC Open Sources</vt:lpstr>
      <vt:lpstr>Tours</vt:lpstr>
      <vt:lpstr>Hackathons</vt:lpstr>
      <vt:lpstr>SPARC University</vt:lpstr>
      <vt:lpstr>SPARC Ventures</vt:lpstr>
      <vt:lpstr>Human Resources</vt:lpstr>
      <vt:lpstr>Recruiting</vt:lpstr>
      <vt:lpstr>Culture</vt:lpstr>
      <vt:lpstr>Your Challenge!</vt:lpstr>
      <vt:lpstr>Oh, and by the way…</vt:lpstr>
      <vt:lpstr>Thank You!</vt:lpstr>
    </vt:vector>
  </TitlesOfParts>
  <Company>SPARC LLC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Culture for a Creative &amp; Knowledge Economy</dc:title>
  <dc:creator>Brad Kaloupek</dc:creator>
  <cp:lastModifiedBy>Bob</cp:lastModifiedBy>
  <cp:revision>734</cp:revision>
  <cp:lastPrinted>2012-03-21T19:32:33Z</cp:lastPrinted>
  <dcterms:created xsi:type="dcterms:W3CDTF">2012-03-21T02:10:28Z</dcterms:created>
  <dcterms:modified xsi:type="dcterms:W3CDTF">2012-03-26T01:14:43Z</dcterms:modified>
</cp:coreProperties>
</file>